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5" r:id="rId8"/>
    <p:sldId id="262" r:id="rId9"/>
    <p:sldId id="260" r:id="rId10"/>
    <p:sldId id="261" r:id="rId11"/>
    <p:sldId id="259" r:id="rId12"/>
    <p:sldId id="264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16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9965F-18BD-4FAC-B83D-5D29614AD0F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874D8-FE6D-4786-92D7-C3BA23282F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0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Presentera</a:t>
            </a:r>
            <a:r>
              <a:rPr lang="sv-SE" baseline="0" dirty="0"/>
              <a:t> ämnet kort! Det handlar om mat för idrott, hur du som idrottare kan prestera bättre genom att tänka på vad och hur du äter!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6932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/>
              <a:t>Gå igenom prestationstriangeln olika sidor och poängtera att maten är grunden för att kunna tillgodogöra sig träningen.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131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Träningen bryter ner och för att få en god kompensation krävs</a:t>
            </a:r>
            <a:r>
              <a:rPr lang="sv-SE" baseline="0" dirty="0"/>
              <a:t> RÄTT byggstenar samt en god sömn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869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är vad vi äter, vi består utav vad vi äter! Visa på hur stor del vatten vi består utav och hur viktigt det är att dricka regelbundet under dagen,</a:t>
            </a:r>
            <a:r>
              <a:rPr lang="sv-SE" baseline="0" dirty="0"/>
              <a:t> gärna i samband med måltid f</a:t>
            </a:r>
            <a:r>
              <a:rPr lang="sv-SE" dirty="0"/>
              <a:t>ör att vara i vätskebalans.</a:t>
            </a:r>
            <a:br>
              <a:rPr lang="sv-SE" dirty="0"/>
            </a:br>
            <a:r>
              <a:rPr lang="sv-SE" dirty="0"/>
              <a:t>Utgå från</a:t>
            </a:r>
            <a:r>
              <a:rPr lang="sv-SE" baseline="0" dirty="0"/>
              <a:t> tallriken och gå igenom var de olika energi- och näringsämnena finns, ge gärna fler alternativ på livsmedel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9178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Energibalans är A &amp; O för ett bra kostintag. Diskutera vad det innebär om man hoppar över en/flera måltider under dagen (svårare att nå energibalans, större måltider osv)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468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Tänk på att få med variation, någon/några källor till kolhydrater-fett och protein i måltiden, mkt färg (frukt, bär eller grönsaker)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1960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Betoningen bör ligga lite mer på kolhydrater</a:t>
            </a:r>
            <a:r>
              <a:rPr lang="sv-SE" baseline="0" dirty="0"/>
              <a:t> och ett mellanmål intas oftast ½-2 </a:t>
            </a:r>
            <a:r>
              <a:rPr lang="sv-SE" baseline="0" dirty="0" err="1"/>
              <a:t>tim</a:t>
            </a:r>
            <a:r>
              <a:rPr lang="sv-SE" baseline="0" dirty="0"/>
              <a:t> innan träning. </a:t>
            </a:r>
            <a:r>
              <a:rPr lang="sv-SE" dirty="0"/>
              <a:t> Kort</a:t>
            </a:r>
            <a:r>
              <a:rPr lang="sv-SE" baseline="0" dirty="0"/>
              <a:t> om tid 1 banan och 1 glas mjölk, lite mer tid macka med ägg och en frukt eller fil och müsli med en skivad banan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0874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/>
              <a:t>Bra om man kan äta lite och ofta under en matchdag. </a:t>
            </a:r>
            <a:r>
              <a:rPr lang="sv-SE" dirty="0"/>
              <a:t>Vatten, drickyoghurt, banan, torkad frukt och nötter/frön,</a:t>
            </a:r>
            <a:r>
              <a:rPr lang="sv-SE" baseline="0" dirty="0"/>
              <a:t> pastasallad, pannkakakor på havregryn.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/>
              <a:t>Låt spelarna tänka efter och diskutera utifrån egna erfarenheter kring hur de upplevt sin prestationen utifrån om de ätit bra eller dåligt!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2047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Sammanfatta vad ni gått igenom. Hur kan ni fortsätta arbeta vidare med kosten? T ex skapa en policy kring vad</a:t>
            </a:r>
            <a:r>
              <a:rPr lang="sv-SE" baseline="0" dirty="0"/>
              <a:t> som gäller vid match/cuper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23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029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676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55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82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963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75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14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70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588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061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7790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23392" y="217616"/>
            <a:ext cx="109728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l-GR" sz="18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8" name="Warn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4" y="3068638"/>
            <a:ext cx="11523133" cy="57626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Warning</a:t>
            </a:r>
            <a:endParaRPr lang="el-GR"/>
          </a:p>
        </p:txBody>
      </p:sp>
      <p:sp>
        <p:nvSpPr>
          <p:cNvPr id="6" name="Pre"/>
          <p:cNvSpPr>
            <a:spLocks noGrp="1"/>
          </p:cNvSpPr>
          <p:nvPr>
            <p:ph sz="quarter" idx="14"/>
          </p:nvPr>
        </p:nvSpPr>
        <p:spPr>
          <a:xfrm>
            <a:off x="623393" y="836712"/>
            <a:ext cx="10943167" cy="648072"/>
          </a:xfrm>
          <a:noFill/>
          <a:ln>
            <a:noFill/>
          </a:ln>
        </p:spPr>
        <p:txBody>
          <a:bodyPr anchor="t">
            <a:normAutofit/>
          </a:bodyPr>
          <a:lstStyle>
            <a:lvl1pPr marL="11430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623393" y="1556792"/>
            <a:ext cx="10943167" cy="4824536"/>
          </a:xfrm>
          <a:noFill/>
          <a:ln>
            <a:noFill/>
          </a:ln>
        </p:spPr>
        <p:txBody>
          <a:bodyPr>
            <a:normAutofit/>
          </a:bodyPr>
          <a:lstStyle>
            <a:lvl1pPr marL="11430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2523"/>
            <a:ext cx="12192000" cy="228254"/>
          </a:xfrm>
          <a:noFill/>
          <a:ln>
            <a:noFill/>
          </a:ln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/>
              <a:t>Report Title</a:t>
            </a:r>
            <a:endParaRPr lang="el-GR"/>
          </a:p>
        </p:txBody>
      </p:sp>
      <p:sp>
        <p:nvSpPr>
          <p:cNvPr id="9" name="MetaFoot"/>
          <p:cNvSpPr>
            <a:spLocks noGrp="1"/>
          </p:cNvSpPr>
          <p:nvPr>
            <p:ph sz="quarter" idx="17"/>
          </p:nvPr>
        </p:nvSpPr>
        <p:spPr>
          <a:xfrm>
            <a:off x="3410" y="6669360"/>
            <a:ext cx="8161668" cy="188640"/>
          </a:xfrm>
        </p:spPr>
        <p:txBody>
          <a:bodyPr anchor="ctr">
            <a:noAutofit/>
          </a:bodyPr>
          <a:lstStyle>
            <a:lvl1pPr marL="1143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defRPr lang="el-GR" sz="1000">
                <a:solidFill>
                  <a:srgbClr val="7F7F7F"/>
                </a:solidFill>
                <a:cs typeface="Angsana New" panose="02020603050405020304" pitchFamily="18" charset="-34"/>
              </a:defRPr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896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99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emf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604" y="-16039"/>
            <a:ext cx="12520604" cy="8776445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 rot="21149839">
            <a:off x="454104" y="-1503397"/>
            <a:ext cx="4511698" cy="10357255"/>
          </a:xfrm>
          <a:prstGeom prst="rect">
            <a:avLst/>
          </a:prstGeom>
          <a:solidFill>
            <a:srgbClr val="005B9C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77359" y="-1503397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347035" y="-1614410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321205" y="2150519"/>
            <a:ext cx="3225628" cy="1411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sv-SE" sz="8000" dirty="0">
                <a:solidFill>
                  <a:schemeClr val="bg1">
                    <a:lumMod val="40000"/>
                    <a:lumOff val="60000"/>
                  </a:schemeClr>
                </a:solidFill>
                <a:latin typeface="Bern Sans CT" pitchFamily="50" charset="0"/>
                <a:cs typeface="Bern Sans CT Regular"/>
              </a:rPr>
              <a:t>Kost </a:t>
            </a:r>
            <a:r>
              <a:rPr lang="sv-SE" sz="8000">
                <a:solidFill>
                  <a:schemeClr val="bg1">
                    <a:lumMod val="40000"/>
                    <a:lumOff val="60000"/>
                  </a:schemeClr>
                </a:solidFill>
                <a:latin typeface="Bern Sans CT" pitchFamily="50" charset="0"/>
                <a:cs typeface="Bern Sans CT Regular"/>
              </a:rPr>
              <a:t>1 </a:t>
            </a:r>
            <a:endParaRPr lang="sv-SE" sz="8000" dirty="0">
              <a:solidFill>
                <a:schemeClr val="bg1">
                  <a:lumMod val="40000"/>
                  <a:lumOff val="60000"/>
                </a:schemeClr>
              </a:solidFill>
              <a:latin typeface="Bern Sans CT" pitchFamily="50" charset="0"/>
              <a:cs typeface="Bern Sans CT Regular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0359B681-4664-469B-AA62-11C23549D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8579" y="5991075"/>
            <a:ext cx="920720" cy="920720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75144002-1909-4842-B97C-96C3007761B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404" y="6129173"/>
            <a:ext cx="1276350" cy="6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21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469270" y="234065"/>
            <a:ext cx="7731384" cy="1143000"/>
          </a:xfrm>
        </p:spPr>
        <p:txBody>
          <a:bodyPr>
            <a:noAutofit/>
          </a:bodyPr>
          <a:lstStyle/>
          <a:p>
            <a:r>
              <a:rPr lang="sv-SE" sz="4800" dirty="0">
                <a:latin typeface="Bern Sans CT" pitchFamily="50" charset="0"/>
                <a:cs typeface="Bern Sans CT Regular"/>
              </a:rPr>
              <a:t>Prestationstriangeln</a:t>
            </a:r>
          </a:p>
        </p:txBody>
      </p:sp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015" y="1669999"/>
            <a:ext cx="5944903" cy="4065001"/>
          </a:xfrm>
          <a:prstGeom prst="rect">
            <a:avLst/>
          </a:prstGeom>
        </p:spPr>
      </p:pic>
      <p:pic>
        <p:nvPicPr>
          <p:cNvPr id="10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  <p:sp>
        <p:nvSpPr>
          <p:cNvPr id="4" name="Ellips 3"/>
          <p:cNvSpPr/>
          <p:nvPr/>
        </p:nvSpPr>
        <p:spPr>
          <a:xfrm>
            <a:off x="5419288" y="4903810"/>
            <a:ext cx="1510018" cy="112412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6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096" y="260249"/>
            <a:ext cx="7974912" cy="5802954"/>
          </a:xfrm>
          <a:prstGeom prst="rect">
            <a:avLst/>
          </a:prstGeom>
        </p:spPr>
      </p:pic>
      <p:pic>
        <p:nvPicPr>
          <p:cNvPr id="14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2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4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8" b="13069"/>
          <a:stretch/>
        </p:blipFill>
        <p:spPr>
          <a:xfrm>
            <a:off x="3679696" y="1795244"/>
            <a:ext cx="3438337" cy="2605216"/>
          </a:xfrm>
          <a:prstGeom prst="rect">
            <a:avLst/>
          </a:prstGeom>
        </p:spPr>
      </p:pic>
      <p:sp>
        <p:nvSpPr>
          <p:cNvPr id="11" name="Platshållare för innehåll 4"/>
          <p:cNvSpPr>
            <a:spLocks noGrp="1"/>
          </p:cNvSpPr>
          <p:nvPr>
            <p:ph sz="quarter" idx="4294967295"/>
          </p:nvPr>
        </p:nvSpPr>
        <p:spPr>
          <a:xfrm>
            <a:off x="4021746" y="727377"/>
            <a:ext cx="8207375" cy="398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3000" dirty="0">
                <a:latin typeface="Bern Sans CT" pitchFamily="50" charset="0"/>
              </a:rPr>
              <a:t>Kolhydrater</a:t>
            </a:r>
          </a:p>
        </p:txBody>
      </p:sp>
      <p:sp>
        <p:nvSpPr>
          <p:cNvPr id="12" name="Platshållare för innehåll 4"/>
          <p:cNvSpPr>
            <a:spLocks noGrp="1"/>
          </p:cNvSpPr>
          <p:nvPr>
            <p:ph sz="quarter" idx="4294967295"/>
          </p:nvPr>
        </p:nvSpPr>
        <p:spPr>
          <a:xfrm>
            <a:off x="1728058" y="5324739"/>
            <a:ext cx="8207375" cy="398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3000" dirty="0">
                <a:latin typeface="Bern Sans CT" pitchFamily="50" charset="0"/>
              </a:rPr>
              <a:t>Vitaminer och mineraler</a:t>
            </a:r>
          </a:p>
        </p:txBody>
      </p:sp>
      <p:sp>
        <p:nvSpPr>
          <p:cNvPr id="13" name="Platshållare för innehåll 4"/>
          <p:cNvSpPr>
            <a:spLocks noGrp="1"/>
          </p:cNvSpPr>
          <p:nvPr>
            <p:ph sz="quarter" idx="4294967295"/>
          </p:nvPr>
        </p:nvSpPr>
        <p:spPr>
          <a:xfrm>
            <a:off x="5162881" y="2477656"/>
            <a:ext cx="8207375" cy="398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3000" dirty="0">
                <a:latin typeface="Bern Sans CT" pitchFamily="50" charset="0"/>
              </a:rPr>
              <a:t>Protein</a:t>
            </a:r>
          </a:p>
        </p:txBody>
      </p:sp>
      <p:sp>
        <p:nvSpPr>
          <p:cNvPr id="16" name="Platshållare för innehåll 4"/>
          <p:cNvSpPr>
            <a:spLocks noGrp="1"/>
          </p:cNvSpPr>
          <p:nvPr>
            <p:ph sz="quarter" idx="4294967295"/>
          </p:nvPr>
        </p:nvSpPr>
        <p:spPr>
          <a:xfrm>
            <a:off x="-2240363" y="2477656"/>
            <a:ext cx="8207375" cy="398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3000" dirty="0">
                <a:latin typeface="Bern Sans CT" pitchFamily="50" charset="0"/>
              </a:rPr>
              <a:t>Fett</a:t>
            </a:r>
          </a:p>
        </p:txBody>
      </p:sp>
      <p:sp>
        <p:nvSpPr>
          <p:cNvPr id="17" name="Platshållare för innehåll 4"/>
          <p:cNvSpPr>
            <a:spLocks noGrp="1"/>
          </p:cNvSpPr>
          <p:nvPr>
            <p:ph sz="quarter" idx="4294967295"/>
          </p:nvPr>
        </p:nvSpPr>
        <p:spPr>
          <a:xfrm>
            <a:off x="-1232962" y="728714"/>
            <a:ext cx="8207375" cy="398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3000" dirty="0">
                <a:latin typeface="Bern Sans CT" pitchFamily="50" charset="0"/>
              </a:rPr>
              <a:t>Vätska</a:t>
            </a:r>
          </a:p>
        </p:txBody>
      </p:sp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6"/>
          <a:srcRect l="17571" t="2817" r="18327" b="4515"/>
          <a:stretch/>
        </p:blipFill>
        <p:spPr>
          <a:xfrm>
            <a:off x="3679697" y="1354114"/>
            <a:ext cx="3438336" cy="384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8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1054100" y="5891214"/>
            <a:ext cx="9753600" cy="101851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 rot="21149839">
            <a:off x="-413313" y="-1348850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 rot="21149839">
            <a:off x="411081" y="-1459863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1" t="14654" r="35212" b="6182"/>
          <a:stretch/>
        </p:blipFill>
        <p:spPr bwMode="auto">
          <a:xfrm>
            <a:off x="3822919" y="1572720"/>
            <a:ext cx="2528426" cy="214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Underrubrik 2"/>
          <p:cNvSpPr txBox="1">
            <a:spLocks/>
          </p:cNvSpPr>
          <p:nvPr/>
        </p:nvSpPr>
        <p:spPr>
          <a:xfrm>
            <a:off x="1398144" y="4009037"/>
            <a:ext cx="10078860" cy="215654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Blip>
                <a:blip r:embed="rId6"/>
              </a:buBlip>
              <a:defRPr/>
            </a:pPr>
            <a:r>
              <a:rPr lang="sv-SE" sz="2000" dirty="0">
                <a:latin typeface="Times" pitchFamily="18" charset="0"/>
                <a:cs typeface="Times" pitchFamily="18" charset="0"/>
              </a:rPr>
              <a:t> </a:t>
            </a:r>
            <a:r>
              <a:rPr lang="sv-SE" sz="2000" dirty="0">
                <a:latin typeface="Bern Sans CT"/>
                <a:cs typeface="Times" pitchFamily="18" charset="0"/>
              </a:rPr>
              <a:t>Ät regelbundet. T ex; </a:t>
            </a:r>
            <a:r>
              <a:rPr lang="sv-SE" sz="2000" i="1" dirty="0">
                <a:latin typeface="Bern Sans CT"/>
                <a:cs typeface="Times" pitchFamily="18" charset="0"/>
              </a:rPr>
              <a:t>Frukost, lunch &amp; middag samt mellanmål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Blip>
                <a:blip r:embed="rId6"/>
              </a:buBlip>
              <a:defRPr/>
            </a:pPr>
            <a:r>
              <a:rPr lang="sv-SE" sz="2000" dirty="0">
                <a:latin typeface="Bern Sans CT"/>
                <a:cs typeface="Times" pitchFamily="18" charset="0"/>
              </a:rPr>
              <a:t> Mer träning = Mer mat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Blip>
                <a:blip r:embed="rId6"/>
              </a:buBlip>
              <a:defRPr/>
            </a:pPr>
            <a:r>
              <a:rPr lang="sv-SE" sz="2000" dirty="0">
                <a:latin typeface="Bern Sans CT"/>
                <a:cs typeface="Times" pitchFamily="18" charset="0"/>
              </a:rPr>
              <a:t> Ät alltid före och efter träning</a:t>
            </a:r>
          </a:p>
          <a:p>
            <a:pPr>
              <a:buFont typeface="Arial" panose="020B0604020202020204" pitchFamily="34" charset="0"/>
              <a:buBlip>
                <a:blip r:embed="rId6"/>
              </a:buBlip>
              <a:defRPr/>
            </a:pPr>
            <a:endParaRPr lang="sv-SE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22" name="Rubrik 1"/>
          <p:cNvSpPr>
            <a:spLocks noGrp="1"/>
          </p:cNvSpPr>
          <p:nvPr>
            <p:ph type="title"/>
          </p:nvPr>
        </p:nvSpPr>
        <p:spPr>
          <a:xfrm>
            <a:off x="1349936" y="309651"/>
            <a:ext cx="8020009" cy="547088"/>
          </a:xfrm>
        </p:spPr>
        <p:txBody>
          <a:bodyPr>
            <a:noAutofit/>
          </a:bodyPr>
          <a:lstStyle/>
          <a:p>
            <a:pPr algn="ctr"/>
            <a:r>
              <a:rPr lang="sv-SE" sz="8000" b="1" baseline="-25000" dirty="0">
                <a:latin typeface="Bern Sans CT" pitchFamily="50" charset="0"/>
              </a:rPr>
              <a:t>Energibalans-</a:t>
            </a:r>
            <a:br>
              <a:rPr lang="sv-SE" sz="8000" b="1" baseline="-25000" dirty="0">
                <a:latin typeface="Bern Sans CT" pitchFamily="50" charset="0"/>
              </a:rPr>
            </a:br>
            <a:r>
              <a:rPr lang="sv-SE" sz="3600" b="1" baseline="-25000" dirty="0">
                <a:latin typeface="Bern Sans CT" pitchFamily="50" charset="0"/>
              </a:rPr>
              <a:t>hur mycket behöver jag äta?</a:t>
            </a:r>
          </a:p>
        </p:txBody>
      </p:sp>
    </p:spTree>
    <p:extLst>
      <p:ext uri="{BB962C8B-B14F-4D97-AF65-F5344CB8AC3E}">
        <p14:creationId xmlns:p14="http://schemas.microsoft.com/office/powerpoint/2010/main" val="112258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13335" y="1985580"/>
            <a:ext cx="8229600" cy="547088"/>
          </a:xfrm>
        </p:spPr>
        <p:txBody>
          <a:bodyPr>
            <a:noAutofit/>
          </a:bodyPr>
          <a:lstStyle/>
          <a:p>
            <a:pPr algn="ctr"/>
            <a:r>
              <a:rPr lang="sv-SE" sz="8000" b="1" baseline="-25000" dirty="0">
                <a:latin typeface="Bern Sans CT" pitchFamily="50" charset="0"/>
              </a:rPr>
              <a:t>Hur ser en bra måltid ut?</a:t>
            </a:r>
            <a:br>
              <a:rPr lang="sv-SE" sz="8000" b="1" baseline="-25000" dirty="0">
                <a:latin typeface="Bern Sans CT" pitchFamily="50" charset="0"/>
              </a:rPr>
            </a:br>
            <a:endParaRPr lang="sv-SE" sz="8000" b="1" baseline="-25000" dirty="0">
              <a:latin typeface="Bern Sans CT" pitchFamily="50" charset="0"/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15"/>
          </p:nvPr>
        </p:nvSpPr>
        <p:spPr>
          <a:xfrm>
            <a:off x="1827213" y="2912291"/>
            <a:ext cx="8207375" cy="398525"/>
          </a:xfrm>
        </p:spPr>
        <p:txBody>
          <a:bodyPr>
            <a:noAutofit/>
          </a:bodyPr>
          <a:lstStyle/>
          <a:p>
            <a:pPr algn="ctr"/>
            <a:r>
              <a:rPr lang="sv-SE" sz="3000" dirty="0">
                <a:latin typeface="Bern Sans CT" pitchFamily="50" charset="0"/>
              </a:rPr>
              <a:t>Diskutera i smågrupper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1054100" y="5891214"/>
            <a:ext cx="9753600" cy="101851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 rot="21149839">
            <a:off x="-413313" y="-1348850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 rot="21149839">
            <a:off x="411081" y="-1459863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01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14126" y="1561870"/>
            <a:ext cx="8229600" cy="547088"/>
          </a:xfrm>
        </p:spPr>
        <p:txBody>
          <a:bodyPr>
            <a:noAutofit/>
          </a:bodyPr>
          <a:lstStyle/>
          <a:p>
            <a:pPr algn="ctr"/>
            <a:r>
              <a:rPr lang="sv-SE" sz="8000" b="1" baseline="-25000" dirty="0">
                <a:latin typeface="Bern Sans CT" pitchFamily="50" charset="0"/>
              </a:rPr>
              <a:t>Vad är ett bra </a:t>
            </a:r>
            <a:br>
              <a:rPr lang="sv-SE" sz="8000" b="1" baseline="-25000" dirty="0">
                <a:latin typeface="Bern Sans CT" pitchFamily="50" charset="0"/>
              </a:rPr>
            </a:br>
            <a:r>
              <a:rPr lang="sv-SE" sz="8000" b="1" baseline="-25000" dirty="0">
                <a:latin typeface="Bern Sans CT" pitchFamily="50" charset="0"/>
              </a:rPr>
              <a:t>mellanmål innan träning?</a:t>
            </a:r>
            <a:br>
              <a:rPr lang="sv-SE" sz="8000" b="1" baseline="-25000" dirty="0">
                <a:latin typeface="Bern Sans CT" pitchFamily="50" charset="0"/>
              </a:rPr>
            </a:br>
            <a:endParaRPr lang="sv-SE" sz="8000" b="1" baseline="-25000" dirty="0">
              <a:latin typeface="Bern Sans CT" pitchFamily="50" charset="0"/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15"/>
          </p:nvPr>
        </p:nvSpPr>
        <p:spPr>
          <a:xfrm>
            <a:off x="1827213" y="2912291"/>
            <a:ext cx="8207375" cy="398525"/>
          </a:xfrm>
        </p:spPr>
        <p:txBody>
          <a:bodyPr>
            <a:noAutofit/>
          </a:bodyPr>
          <a:lstStyle/>
          <a:p>
            <a:pPr algn="ctr"/>
            <a:r>
              <a:rPr lang="sv-SE" sz="3000" dirty="0">
                <a:latin typeface="Bern Sans CT" pitchFamily="50" charset="0"/>
              </a:rPr>
              <a:t>Diskutera i smågrupper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1054100" y="5891214"/>
            <a:ext cx="9753600" cy="101851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 rot="21149839">
            <a:off x="-413313" y="-1348850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 rot="21149839">
            <a:off x="411081" y="-1459863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02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86561" y="1920360"/>
            <a:ext cx="10872133" cy="547088"/>
          </a:xfrm>
        </p:spPr>
        <p:txBody>
          <a:bodyPr>
            <a:noAutofit/>
          </a:bodyPr>
          <a:lstStyle/>
          <a:p>
            <a:pPr algn="ctr"/>
            <a:r>
              <a:rPr lang="sv-SE" sz="8000" b="1" baseline="-25000" dirty="0">
                <a:latin typeface="Bern Sans CT" pitchFamily="50" charset="0"/>
              </a:rPr>
              <a:t>Vad kan man ha med sig att äta på matcher/cuper?</a:t>
            </a:r>
            <a:br>
              <a:rPr lang="sv-SE" sz="8000" b="1" baseline="-25000" dirty="0">
                <a:latin typeface="Bern Sans CT" pitchFamily="50" charset="0"/>
              </a:rPr>
            </a:br>
            <a:endParaRPr lang="sv-SE" sz="8000" b="1" baseline="-25000" dirty="0">
              <a:latin typeface="Bern Sans CT" pitchFamily="50" charset="0"/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15"/>
          </p:nvPr>
        </p:nvSpPr>
        <p:spPr>
          <a:xfrm>
            <a:off x="1827213" y="2912291"/>
            <a:ext cx="8207375" cy="398525"/>
          </a:xfrm>
        </p:spPr>
        <p:txBody>
          <a:bodyPr>
            <a:noAutofit/>
          </a:bodyPr>
          <a:lstStyle/>
          <a:p>
            <a:pPr algn="ctr"/>
            <a:r>
              <a:rPr lang="sv-SE" sz="3000" dirty="0">
                <a:latin typeface="Bern Sans CT" pitchFamily="50" charset="0"/>
              </a:rPr>
              <a:t>Diskutera i smågrupper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1054100" y="5891214"/>
            <a:ext cx="9753600" cy="101851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 rot="21149839">
            <a:off x="-413313" y="-1348850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 rot="21149839">
            <a:off x="411081" y="-1459863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2337" y="58349"/>
            <a:ext cx="10872133" cy="547088"/>
          </a:xfrm>
        </p:spPr>
        <p:txBody>
          <a:bodyPr>
            <a:noAutofit/>
          </a:bodyPr>
          <a:lstStyle/>
          <a:p>
            <a:pPr algn="ctr"/>
            <a:r>
              <a:rPr lang="sv-SE" sz="8000" b="1" baseline="-25000" dirty="0">
                <a:latin typeface="Bern Sans CT" pitchFamily="50" charset="0"/>
              </a:rPr>
              <a:t>Sammanfattning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Rektangel 7"/>
          <p:cNvSpPr/>
          <p:nvPr/>
        </p:nvSpPr>
        <p:spPr>
          <a:xfrm>
            <a:off x="1054100" y="5891214"/>
            <a:ext cx="9753600" cy="101851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 rot="21149839">
            <a:off x="-413313" y="-1348850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/>
          <p:cNvSpPr>
            <a:spLocks noChangeAspect="1"/>
          </p:cNvSpPr>
          <p:nvPr/>
        </p:nvSpPr>
        <p:spPr>
          <a:xfrm rot="21149839">
            <a:off x="411081" y="-1459863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4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  <p:sp>
        <p:nvSpPr>
          <p:cNvPr id="11" name="Underrubrik 2"/>
          <p:cNvSpPr txBox="1">
            <a:spLocks noGrp="1"/>
          </p:cNvSpPr>
          <p:nvPr>
            <p:ph sz="quarter" idx="15"/>
          </p:nvPr>
        </p:nvSpPr>
        <p:spPr>
          <a:xfrm>
            <a:off x="1311291" y="1534890"/>
            <a:ext cx="10943167" cy="482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600" b="1" dirty="0">
                <a:latin typeface="Bern Sans CT"/>
                <a:cs typeface="Times" pitchFamily="18" charset="0"/>
              </a:rPr>
              <a:t>Energibalans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Måltidsordning / Regelbundna måltider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Ät alltid före och efter träning 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Ökad träningsdos = Ökat matintag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200" dirty="0">
              <a:latin typeface="Bern Sans CT"/>
              <a:cs typeface="Times" pitchFamily="18" charset="0"/>
            </a:endParaRPr>
          </a:p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600" b="1" dirty="0">
                <a:latin typeface="Bern Sans CT"/>
                <a:cs typeface="Times" pitchFamily="18" charset="0"/>
              </a:rPr>
              <a:t>Bra näringsinnehåll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Frukt, bär &amp; grönsaker till alla måltider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Ät varierat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200" dirty="0">
              <a:latin typeface="Bern Sans CT"/>
              <a:cs typeface="Times" pitchFamily="18" charset="0"/>
            </a:endParaRPr>
          </a:p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600" b="1" dirty="0">
                <a:latin typeface="Bern Sans CT"/>
                <a:cs typeface="Times" pitchFamily="18" charset="0"/>
              </a:rPr>
              <a:t>Planering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Matsäck</a:t>
            </a:r>
          </a:p>
          <a:p>
            <a:pPr>
              <a:lnSpc>
                <a:spcPct val="80000"/>
              </a:lnSpc>
              <a:buFont typeface="Arial"/>
              <a:buBlip>
                <a:blip r:embed="rId5"/>
              </a:buBlip>
              <a:defRPr/>
            </a:pPr>
            <a:r>
              <a:rPr lang="sv-SE" sz="2400" dirty="0">
                <a:latin typeface="Bern Sans CT"/>
                <a:cs typeface="Times" pitchFamily="18" charset="0"/>
              </a:rPr>
              <a:t>Matlagning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000" dirty="0">
              <a:latin typeface="Bern Sans CT"/>
            </a:endParaRP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000" dirty="0">
              <a:latin typeface="Bern Sans CT"/>
              <a:cs typeface="Times" pitchFamily="18" charset="0"/>
            </a:endParaRPr>
          </a:p>
          <a:p>
            <a:pPr>
              <a:lnSpc>
                <a:spcPct val="120000"/>
              </a:lnSpc>
              <a:buFontTx/>
              <a:buChar char="-"/>
              <a:defRPr/>
            </a:pPr>
            <a:endParaRPr lang="sv-SE" sz="2000" b="1" dirty="0">
              <a:latin typeface="Bern Sans CT"/>
              <a:cs typeface="Times" pitchFamily="18" charset="0"/>
            </a:endParaRPr>
          </a:p>
          <a:p>
            <a:pPr>
              <a:buFont typeface="Arial"/>
              <a:buBlip>
                <a:blip r:embed="rId5"/>
              </a:buBlip>
              <a:defRPr/>
            </a:pPr>
            <a:endParaRPr lang="sv-SE" sz="2400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704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00A9E2824C44BBD08C455BE0CBFC9" ma:contentTypeVersion="10" ma:contentTypeDescription="Skapa ett nytt dokument." ma:contentTypeScope="" ma:versionID="bcc9b656eb517094c52ce8621954e910">
  <xsd:schema xmlns:xsd="http://www.w3.org/2001/XMLSchema" xmlns:xs="http://www.w3.org/2001/XMLSchema" xmlns:p="http://schemas.microsoft.com/office/2006/metadata/properties" xmlns:ns2="29897d89-7987-4e5a-9500-ad70803f94e3" xmlns:ns3="26fdf2fc-e934-472e-9a20-1f239de656b7" targetNamespace="http://schemas.microsoft.com/office/2006/metadata/properties" ma:root="true" ma:fieldsID="2f4f73fa278a403bc5326f90fa79886e" ns2:_="" ns3:_="">
    <xsd:import namespace="29897d89-7987-4e5a-9500-ad70803f94e3"/>
    <xsd:import namespace="26fdf2fc-e934-472e-9a20-1f239de656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97d89-7987-4e5a-9500-ad70803f9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fdf2fc-e934-472e-9a20-1f239de656b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DF4EA5-48F2-4F27-A7EE-BEB5328E5F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96942E-67B7-452A-BD41-48AD1445BE61}"/>
</file>

<file path=customXml/itemProps3.xml><?xml version="1.0" encoding="utf-8"?>
<ds:datastoreItem xmlns:ds="http://schemas.openxmlformats.org/officeDocument/2006/customXml" ds:itemID="{ED4198FD-F5A4-4A1A-92B1-0E33E8E0535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407</Words>
  <Application>Microsoft Office PowerPoint</Application>
  <PresentationFormat>Bredbild</PresentationFormat>
  <Paragraphs>51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8" baseType="lpstr">
      <vt:lpstr>Angsana New</vt:lpstr>
      <vt:lpstr>Arial</vt:lpstr>
      <vt:lpstr>Bern Sans CT</vt:lpstr>
      <vt:lpstr>Bern Sans CT Regular</vt:lpstr>
      <vt:lpstr>Calibri</vt:lpstr>
      <vt:lpstr>Calibri Light</vt:lpstr>
      <vt:lpstr>Times</vt:lpstr>
      <vt:lpstr>Times New Roman</vt:lpstr>
      <vt:lpstr>Office-tema</vt:lpstr>
      <vt:lpstr>PowerPoint-presentation</vt:lpstr>
      <vt:lpstr>Prestationstriangeln</vt:lpstr>
      <vt:lpstr>PowerPoint-presentation</vt:lpstr>
      <vt:lpstr>PowerPoint-presentation</vt:lpstr>
      <vt:lpstr>Energibalans- hur mycket behöver jag äta?</vt:lpstr>
      <vt:lpstr>Hur ser en bra måltid ut? </vt:lpstr>
      <vt:lpstr>Vad är ett bra  mellanmål innan träning? </vt:lpstr>
      <vt:lpstr>Vad kan man ha med sig att äta på matcher/cuper? </vt:lpstr>
      <vt:lpstr>Sammanfattning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Gren</dc:creator>
  <cp:lastModifiedBy>Johan Gren</cp:lastModifiedBy>
  <cp:revision>18</cp:revision>
  <dcterms:created xsi:type="dcterms:W3CDTF">2017-04-28T07:41:23Z</dcterms:created>
  <dcterms:modified xsi:type="dcterms:W3CDTF">2018-11-14T13:06:36Z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0x0101000E600A9E2824C44BBD08C455BE0CBFC9</vt:lpwstr>
  </property>
</Properties>
</file>