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300" r:id="rId2"/>
    <p:sldId id="301" r:id="rId3"/>
    <p:sldId id="302" r:id="rId4"/>
    <p:sldId id="296" r:id="rId5"/>
    <p:sldId id="297" r:id="rId6"/>
    <p:sldId id="298" r:id="rId7"/>
    <p:sldId id="294" r:id="rId8"/>
    <p:sldId id="291" r:id="rId9"/>
    <p:sldId id="290" r:id="rId10"/>
    <p:sldId id="288" r:id="rId11"/>
    <p:sldId id="279" r:id="rId12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BD7FF-0B95-4764-B918-DBC41A3E7E4C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643C7C-B299-45C1-BFA5-8514C23C401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022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0296-DE67-4A9E-871E-927E982E9464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5D00-5063-48D8-AE23-28DB6A3F10F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0296-DE67-4A9E-871E-927E982E9464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5D00-5063-48D8-AE23-28DB6A3F10F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0296-DE67-4A9E-871E-927E982E9464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5D00-5063-48D8-AE23-28DB6A3F10F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0296-DE67-4A9E-871E-927E982E9464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5D00-5063-48D8-AE23-28DB6A3F10F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0296-DE67-4A9E-871E-927E982E9464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5D00-5063-48D8-AE23-28DB6A3F10F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0296-DE67-4A9E-871E-927E982E9464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5D00-5063-48D8-AE23-28DB6A3F10F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0296-DE67-4A9E-871E-927E982E9464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5D00-5063-48D8-AE23-28DB6A3F10F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0296-DE67-4A9E-871E-927E982E9464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5D00-5063-48D8-AE23-28DB6A3F10F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0296-DE67-4A9E-871E-927E982E9464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5D00-5063-48D8-AE23-28DB6A3F10F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0296-DE67-4A9E-871E-927E982E9464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5D00-5063-48D8-AE23-28DB6A3F10F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0296-DE67-4A9E-871E-927E982E9464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5D00-5063-48D8-AE23-28DB6A3F10F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70296-DE67-4A9E-871E-927E982E9464}" type="datetimeFigureOut">
              <a:rPr lang="sv-SE" smtClean="0"/>
              <a:pPr/>
              <a:t>2015-04-13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5D00-5063-48D8-AE23-28DB6A3F10FB}" type="slidenum">
              <a:rPr lang="sv-SE" smtClean="0"/>
              <a:pPr/>
              <a:t>‹#›</a:t>
            </a:fld>
            <a:endParaRPr lang="sv-SE"/>
          </a:p>
        </p:txBody>
      </p:sp>
      <p:grpSp>
        <p:nvGrpSpPr>
          <p:cNvPr id="7" name="Grupp 6"/>
          <p:cNvGrpSpPr/>
          <p:nvPr/>
        </p:nvGrpSpPr>
        <p:grpSpPr>
          <a:xfrm>
            <a:off x="-1044624" y="4797152"/>
            <a:ext cx="10774776" cy="2544597"/>
            <a:chOff x="-1044624" y="3140968"/>
            <a:chExt cx="10774776" cy="2544597"/>
          </a:xfrm>
        </p:grpSpPr>
        <p:pic>
          <p:nvPicPr>
            <p:cNvPr id="8" name="Picture 3" descr="Sisu_4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763688" y="4653136"/>
              <a:ext cx="940549" cy="48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upp 6"/>
            <p:cNvGrpSpPr/>
            <p:nvPr/>
          </p:nvGrpSpPr>
          <p:grpSpPr>
            <a:xfrm>
              <a:off x="-1044624" y="3140968"/>
              <a:ext cx="10774776" cy="2544597"/>
              <a:chOff x="-984931" y="4771746"/>
              <a:chExt cx="10774776" cy="2544597"/>
            </a:xfrm>
          </p:grpSpPr>
          <p:pic>
            <p:nvPicPr>
              <p:cNvPr id="10" name="Picture 2" descr="logo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96602" y="6273990"/>
                <a:ext cx="1663330" cy="481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3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 rot="11975488" flipV="1">
                <a:off x="-984931" y="4771746"/>
                <a:ext cx="10774776" cy="2544597"/>
              </a:xfrm>
              <a:prstGeom prst="rect">
                <a:avLst/>
              </a:prstGeom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v-SE" sz="9600" dirty="0" smtClean="0"/>
              <a:t>Bra mat för unga idrottare</a:t>
            </a:r>
            <a:endParaRPr lang="sv-SE" sz="9600" dirty="0"/>
          </a:p>
        </p:txBody>
      </p:sp>
    </p:spTree>
    <p:extLst>
      <p:ext uri="{BB962C8B-B14F-4D97-AF65-F5344CB8AC3E}">
        <p14:creationId xmlns:p14="http://schemas.microsoft.com/office/powerpoint/2010/main" val="24952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/>
          <p:cNvSpPr>
            <a:spLocks noGrp="1"/>
          </p:cNvSpPr>
          <p:nvPr>
            <p:ph type="ctrTitle"/>
          </p:nvPr>
        </p:nvSpPr>
        <p:spPr>
          <a:xfrm>
            <a:off x="1241425" y="877748"/>
            <a:ext cx="6948488" cy="811212"/>
          </a:xfrm>
        </p:spPr>
        <p:txBody>
          <a:bodyPr/>
          <a:lstStyle/>
          <a:p>
            <a:pPr algn="l" eaLnBrk="1" hangingPunct="1"/>
            <a:r>
              <a:rPr lang="sv-SE" sz="3200" b="1" dirty="0" smtClean="0"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Tävlingsdag / Matchdag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41425" y="2420938"/>
            <a:ext cx="6948488" cy="3217862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 Inför tävlings-/matchdagen kan det vara bra att äta lite extra mat 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endParaRPr lang="sv-SE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"/>
              <a:cs typeface="Times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 Ät lättsmält mat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sv-SE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"/>
              <a:cs typeface="Times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 Drick regelbundet under dagen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endParaRPr lang="sv-SE" sz="2000" dirty="0" smtClean="0">
              <a:solidFill>
                <a:schemeClr val="tx1">
                  <a:lumMod val="50000"/>
                  <a:lumOff val="50000"/>
                </a:schemeClr>
              </a:solidFill>
              <a:latin typeface="Times"/>
              <a:cs typeface="Times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 Ta med matsäck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endParaRPr lang="sv-SE" sz="2000" dirty="0" smtClean="0">
              <a:solidFill>
                <a:schemeClr val="tx1"/>
              </a:solidFill>
              <a:latin typeface="Times"/>
              <a:cs typeface="Times"/>
            </a:endParaRPr>
          </a:p>
          <a:p>
            <a:pPr algn="l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endParaRPr lang="sv-SE" sz="20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pic>
        <p:nvPicPr>
          <p:cNvPr id="10245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5156200"/>
            <a:ext cx="368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Bildobjekt 8" descr="Bramattex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50838"/>
            <a:ext cx="1562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Bildobjekt 10" descr="pannkaka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025" y="3548063"/>
            <a:ext cx="1252538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1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derrubrik 2"/>
          <p:cNvSpPr txBox="1">
            <a:spLocks/>
          </p:cNvSpPr>
          <p:nvPr/>
        </p:nvSpPr>
        <p:spPr>
          <a:xfrm>
            <a:off x="1306512" y="1628800"/>
            <a:ext cx="6530975" cy="40814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Arial"/>
              <a:buNone/>
              <a:defRPr/>
            </a:pPr>
            <a:r>
              <a:rPr lang="sv-SE" sz="2200" b="1" dirty="0" smtClean="0">
                <a:latin typeface="Times" pitchFamily="18" charset="0"/>
                <a:cs typeface="Times" pitchFamily="18" charset="0"/>
              </a:rPr>
              <a:t>Energibalans</a:t>
            </a:r>
          </a:p>
          <a:p>
            <a:pPr>
              <a:lnSpc>
                <a:spcPct val="80000"/>
              </a:lnSpc>
              <a:buFont typeface="Arial"/>
              <a:buBlip>
                <a:blip r:embed="rId2"/>
              </a:buBlip>
              <a:defRPr/>
            </a:pPr>
            <a:r>
              <a:rPr lang="sv-SE" sz="2200" dirty="0" smtClean="0">
                <a:solidFill>
                  <a:schemeClr val="bg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Måltidsordning / Regelbundna måltider</a:t>
            </a:r>
          </a:p>
          <a:p>
            <a:pPr>
              <a:lnSpc>
                <a:spcPct val="80000"/>
              </a:lnSpc>
              <a:buFont typeface="Arial"/>
              <a:buBlip>
                <a:blip r:embed="rId2"/>
              </a:buBlip>
              <a:defRPr/>
            </a:pPr>
            <a:r>
              <a:rPr lang="sv-SE" sz="2200" dirty="0" smtClean="0">
                <a:solidFill>
                  <a:schemeClr val="bg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Ät alltid före och efter träning</a:t>
            </a:r>
          </a:p>
          <a:p>
            <a:pPr>
              <a:lnSpc>
                <a:spcPct val="80000"/>
              </a:lnSpc>
              <a:buFont typeface="Arial"/>
              <a:buBlip>
                <a:blip r:embed="rId2"/>
              </a:buBlip>
              <a:defRPr/>
            </a:pPr>
            <a:r>
              <a:rPr lang="sv-SE" sz="2200" dirty="0" smtClean="0">
                <a:solidFill>
                  <a:schemeClr val="bg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Ökad träningsdos = Ökat matintag</a:t>
            </a:r>
          </a:p>
          <a:p>
            <a:pPr>
              <a:lnSpc>
                <a:spcPct val="80000"/>
              </a:lnSpc>
              <a:buFont typeface="Arial"/>
              <a:buNone/>
              <a:defRPr/>
            </a:pPr>
            <a:endParaRPr lang="sv-SE" sz="2200" dirty="0" smtClean="0">
              <a:solidFill>
                <a:schemeClr val="bg1">
                  <a:lumMod val="50000"/>
                </a:schemeClr>
              </a:solidFill>
              <a:latin typeface="Times" pitchFamily="18" charset="0"/>
              <a:cs typeface="Times" pitchFamily="18" charset="0"/>
            </a:endParaRPr>
          </a:p>
          <a:p>
            <a:pPr>
              <a:lnSpc>
                <a:spcPct val="80000"/>
              </a:lnSpc>
              <a:buFont typeface="Arial"/>
              <a:buNone/>
              <a:defRPr/>
            </a:pPr>
            <a:r>
              <a:rPr lang="sv-SE" sz="2200" b="1" dirty="0" smtClean="0">
                <a:latin typeface="Times" pitchFamily="18" charset="0"/>
                <a:cs typeface="Times" pitchFamily="18" charset="0"/>
              </a:rPr>
              <a:t>Bra näringsinnehåll</a:t>
            </a:r>
          </a:p>
          <a:p>
            <a:pPr>
              <a:lnSpc>
                <a:spcPct val="80000"/>
              </a:lnSpc>
              <a:buFont typeface="Arial"/>
              <a:buBlip>
                <a:blip r:embed="rId2"/>
              </a:buBlip>
              <a:defRPr/>
            </a:pPr>
            <a:r>
              <a:rPr lang="sv-SE" sz="2200" dirty="0" smtClean="0">
                <a:solidFill>
                  <a:schemeClr val="bg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Frukt, bär &amp; grönsaker till alla måltider</a:t>
            </a:r>
          </a:p>
          <a:p>
            <a:pPr>
              <a:lnSpc>
                <a:spcPct val="80000"/>
              </a:lnSpc>
              <a:buFont typeface="Arial"/>
              <a:buBlip>
                <a:blip r:embed="rId2"/>
              </a:buBlip>
              <a:defRPr/>
            </a:pPr>
            <a:r>
              <a:rPr lang="sv-SE" sz="2200" dirty="0" smtClean="0">
                <a:solidFill>
                  <a:schemeClr val="bg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Alla energigivare i alla måltider</a:t>
            </a:r>
          </a:p>
          <a:p>
            <a:pPr>
              <a:lnSpc>
                <a:spcPct val="80000"/>
              </a:lnSpc>
              <a:buFont typeface="Arial"/>
              <a:buBlip>
                <a:blip r:embed="rId2"/>
              </a:buBlip>
              <a:defRPr/>
            </a:pPr>
            <a:r>
              <a:rPr lang="sv-SE" sz="2200" dirty="0" smtClean="0">
                <a:solidFill>
                  <a:schemeClr val="bg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Ät varierat</a:t>
            </a:r>
          </a:p>
          <a:p>
            <a:pPr>
              <a:lnSpc>
                <a:spcPct val="80000"/>
              </a:lnSpc>
              <a:buFont typeface="Arial"/>
              <a:buNone/>
              <a:defRPr/>
            </a:pPr>
            <a:endParaRPr lang="sv-SE" sz="2200" dirty="0" smtClean="0">
              <a:latin typeface="Times" pitchFamily="18" charset="0"/>
              <a:cs typeface="Times" pitchFamily="18" charset="0"/>
            </a:endParaRPr>
          </a:p>
          <a:p>
            <a:pPr>
              <a:lnSpc>
                <a:spcPct val="80000"/>
              </a:lnSpc>
              <a:buFont typeface="Arial"/>
              <a:buNone/>
              <a:defRPr/>
            </a:pPr>
            <a:r>
              <a:rPr lang="sv-SE" sz="2200" b="1" dirty="0" smtClean="0">
                <a:latin typeface="Times" pitchFamily="18" charset="0"/>
                <a:cs typeface="Times" pitchFamily="18" charset="0"/>
              </a:rPr>
              <a:t>Enkel matlagning</a:t>
            </a:r>
          </a:p>
          <a:p>
            <a:pPr>
              <a:lnSpc>
                <a:spcPct val="80000"/>
              </a:lnSpc>
              <a:buFont typeface="Arial"/>
              <a:buBlip>
                <a:blip r:embed="rId2"/>
              </a:buBlip>
              <a:defRPr/>
            </a:pPr>
            <a:r>
              <a:rPr lang="sv-SE" sz="2200" dirty="0" smtClean="0">
                <a:solidFill>
                  <a:schemeClr val="bg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Planering</a:t>
            </a:r>
          </a:p>
          <a:p>
            <a:pPr>
              <a:lnSpc>
                <a:spcPct val="80000"/>
              </a:lnSpc>
              <a:buFont typeface="Arial"/>
              <a:buBlip>
                <a:blip r:embed="rId2"/>
              </a:buBlip>
              <a:defRPr/>
            </a:pPr>
            <a:r>
              <a:rPr lang="sv-SE" sz="2200" dirty="0" smtClean="0">
                <a:solidFill>
                  <a:schemeClr val="bg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Välfyllt kylskåp, frys &amp; skafferi</a:t>
            </a:r>
          </a:p>
          <a:p>
            <a:pPr>
              <a:lnSpc>
                <a:spcPct val="80000"/>
              </a:lnSpc>
              <a:buFont typeface="Arial"/>
              <a:buBlip>
                <a:blip r:embed="rId2"/>
              </a:buBlip>
              <a:defRPr/>
            </a:pPr>
            <a:r>
              <a:rPr lang="sv-SE" sz="2200" dirty="0" smtClean="0">
                <a:solidFill>
                  <a:schemeClr val="bg1">
                    <a:lumMod val="50000"/>
                  </a:schemeClr>
                </a:solidFill>
                <a:latin typeface="Times" pitchFamily="18" charset="0"/>
                <a:cs typeface="Times" pitchFamily="18" charset="0"/>
              </a:rPr>
              <a:t>Laga stora portioner &amp; frys in</a:t>
            </a:r>
          </a:p>
          <a:p>
            <a:pPr>
              <a:lnSpc>
                <a:spcPct val="80000"/>
              </a:lnSpc>
              <a:buFont typeface="Arial"/>
              <a:buNone/>
              <a:defRPr/>
            </a:pPr>
            <a:endParaRPr lang="sv-SE" sz="2000" dirty="0" smtClean="0"/>
          </a:p>
          <a:p>
            <a:pPr>
              <a:lnSpc>
                <a:spcPct val="80000"/>
              </a:lnSpc>
              <a:buFont typeface="Arial"/>
              <a:buNone/>
              <a:defRPr/>
            </a:pPr>
            <a:endParaRPr lang="sv-SE" sz="2000" dirty="0" smtClean="0">
              <a:latin typeface="Times" pitchFamily="18" charset="0"/>
              <a:cs typeface="Times" pitchFamily="18" charset="0"/>
            </a:endParaRPr>
          </a:p>
          <a:p>
            <a:pPr>
              <a:lnSpc>
                <a:spcPct val="120000"/>
              </a:lnSpc>
              <a:buFontTx/>
              <a:buChar char="-"/>
              <a:defRPr/>
            </a:pPr>
            <a:endParaRPr lang="sv-SE" sz="2000" b="1" dirty="0" smtClean="0">
              <a:latin typeface="Times" pitchFamily="18" charset="0"/>
              <a:cs typeface="Times" pitchFamily="18" charset="0"/>
            </a:endParaRPr>
          </a:p>
          <a:p>
            <a:pPr>
              <a:buFont typeface="Arial"/>
              <a:buBlip>
                <a:blip r:embed="rId2"/>
              </a:buBlip>
              <a:defRPr/>
            </a:pPr>
            <a:endParaRPr lang="sv-SE" sz="24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1306512" y="332656"/>
            <a:ext cx="6948488" cy="811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200" b="1" dirty="0" smtClean="0"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Sammanfattning</a:t>
            </a:r>
            <a:endParaRPr lang="sv-SE" sz="2200" b="1" dirty="0" smtClean="0"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pic>
        <p:nvPicPr>
          <p:cNvPr id="8" name="Bildobjekt 8" descr="Bramattex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50838"/>
            <a:ext cx="1562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1"/>
          <p:cNvSpPr txBox="1"/>
          <p:nvPr/>
        </p:nvSpPr>
        <p:spPr>
          <a:xfrm>
            <a:off x="4633781" y="6593693"/>
            <a:ext cx="45432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100" dirty="0" smtClean="0"/>
              <a:t>© Erik Hellmén. Presentation får ej användas utan författarens medgivande.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93186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kbent triangel 1"/>
          <p:cNvSpPr/>
          <p:nvPr/>
        </p:nvSpPr>
        <p:spPr>
          <a:xfrm>
            <a:off x="1751527" y="540911"/>
            <a:ext cx="5615188" cy="3696237"/>
          </a:xfrm>
          <a:prstGeom prst="triangle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2047740" y="201969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Sömn</a:t>
            </a:r>
            <a:endParaRPr lang="sv-S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6063803" y="2019696"/>
            <a:ext cx="129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Träning</a:t>
            </a:r>
            <a:endParaRPr lang="sv-S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522619" y="4376531"/>
            <a:ext cx="2073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Kostintag</a:t>
            </a:r>
            <a:endParaRPr lang="sv-S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996580" y="3064414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Prestationsutveckling</a:t>
            </a:r>
            <a:endParaRPr lang="sv-SE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öger 4"/>
          <p:cNvSpPr/>
          <p:nvPr/>
        </p:nvSpPr>
        <p:spPr>
          <a:xfrm rot="16200000">
            <a:off x="4204950" y="2373864"/>
            <a:ext cx="708338" cy="4616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Ellips 9"/>
          <p:cNvSpPr/>
          <p:nvPr/>
        </p:nvSpPr>
        <p:spPr>
          <a:xfrm rot="5400000">
            <a:off x="3625154" y="3593528"/>
            <a:ext cx="1661375" cy="22795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 rot="5400000">
            <a:off x="1736585" y="1053225"/>
            <a:ext cx="1661375" cy="22795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841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7" descr="Kompensationskurv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2" b="3857"/>
          <a:stretch/>
        </p:blipFill>
        <p:spPr bwMode="auto">
          <a:xfrm>
            <a:off x="1179311" y="862884"/>
            <a:ext cx="6345238" cy="390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 2"/>
          <p:cNvSpPr/>
          <p:nvPr/>
        </p:nvSpPr>
        <p:spPr>
          <a:xfrm>
            <a:off x="4752305" y="2976659"/>
            <a:ext cx="1661375" cy="22795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6766296" y="5739925"/>
            <a:ext cx="24673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" dirty="0" smtClean="0"/>
              <a:t>Källa: Erik Hellmén</a:t>
            </a:r>
            <a:r>
              <a:rPr lang="sv-SE" sz="600" i="1" dirty="0" smtClean="0"/>
              <a:t>,  Bra mat för unga idrottare</a:t>
            </a:r>
            <a:r>
              <a:rPr lang="sv-SE" sz="600" dirty="0" smtClean="0"/>
              <a:t>, SISU Idrottsböcker </a:t>
            </a:r>
            <a:endParaRPr lang="sv-SE" sz="600" dirty="0"/>
          </a:p>
        </p:txBody>
      </p:sp>
    </p:spTree>
    <p:extLst>
      <p:ext uri="{BB962C8B-B14F-4D97-AF65-F5344CB8AC3E}">
        <p14:creationId xmlns:p14="http://schemas.microsoft.com/office/powerpoint/2010/main" val="127698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ctrTitle"/>
          </p:nvPr>
        </p:nvSpPr>
        <p:spPr>
          <a:xfrm>
            <a:off x="1241425" y="1382713"/>
            <a:ext cx="6948488" cy="811212"/>
          </a:xfrm>
        </p:spPr>
        <p:txBody>
          <a:bodyPr>
            <a:normAutofit/>
          </a:bodyPr>
          <a:lstStyle/>
          <a:p>
            <a:pPr algn="l" eaLnBrk="1" hangingPunct="1"/>
            <a:r>
              <a:rPr lang="sv-SE" sz="3200" b="1" dirty="0" smtClean="0"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Idrottsmatens mål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41425" y="2420938"/>
            <a:ext cx="6530975" cy="3217862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  Täcka energi och näringsbehov 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  Öka i kroppsvikt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  Maximal återhämtning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  Maximal prestationsförmåga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  En god hälsa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endParaRPr lang="sv-SE" sz="2400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3077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5156200"/>
            <a:ext cx="368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Bildobjekt 8" descr="Bramattex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50838"/>
            <a:ext cx="1562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8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5156200"/>
            <a:ext cx="368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Bildobjekt 8" descr="Bramattex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50838"/>
            <a:ext cx="1562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ubrik 1"/>
          <p:cNvSpPr>
            <a:spLocks noGrp="1"/>
          </p:cNvSpPr>
          <p:nvPr>
            <p:ph type="ctrTitle"/>
          </p:nvPr>
        </p:nvSpPr>
        <p:spPr>
          <a:xfrm>
            <a:off x="1241425" y="879615"/>
            <a:ext cx="6948488" cy="812800"/>
          </a:xfrm>
        </p:spPr>
        <p:txBody>
          <a:bodyPr/>
          <a:lstStyle/>
          <a:p>
            <a:pPr algn="l" eaLnBrk="1" hangingPunct="1"/>
            <a:r>
              <a:rPr lang="sv-SE" sz="3200" b="1" dirty="0" smtClean="0"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Energibalans</a:t>
            </a:r>
            <a:endParaRPr lang="sv-SE" sz="2200" b="1" dirty="0" smtClean="0">
              <a:latin typeface="Palatino Linotype" panose="02040502050505030304" pitchFamily="18" charset="0"/>
              <a:ea typeface="Palatino Linotype" panose="02040502050505030304" pitchFamily="18" charset="0"/>
              <a:cs typeface="Palatino Linotype" panose="02040502050505030304" pitchFamily="18" charset="0"/>
            </a:endParaRPr>
          </a:p>
        </p:txBody>
      </p:sp>
      <p:sp>
        <p:nvSpPr>
          <p:cNvPr id="10" name="Underrubrik 2"/>
          <p:cNvSpPr>
            <a:spLocks noGrp="1"/>
          </p:cNvSpPr>
          <p:nvPr>
            <p:ph type="subTitle" idx="1"/>
          </p:nvPr>
        </p:nvSpPr>
        <p:spPr>
          <a:xfrm>
            <a:off x="1549400" y="4368800"/>
            <a:ext cx="7340600" cy="3217863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Blip>
                <a:blip r:embed="rId4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 Ät regelbundet. </a:t>
            </a:r>
            <a:r>
              <a:rPr lang="sv-SE" sz="2000" i="1" dirty="0" smtClean="0">
                <a:latin typeface="Times" pitchFamily="18" charset="0"/>
                <a:cs typeface="Times" pitchFamily="18" charset="0"/>
              </a:rPr>
              <a:t>Frukost, lunch och middag samt mellanmål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Blip>
                <a:blip r:embed="rId4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 Ät alltid före och efter träning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Blip>
                <a:blip r:embed="rId4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 Mer träning = Mer mat</a:t>
            </a:r>
          </a:p>
          <a:p>
            <a:pPr algn="l" eaLnBrk="1" fontAlgn="auto" hangingPunct="1">
              <a:spcAft>
                <a:spcPts val="0"/>
              </a:spcAft>
              <a:buFont typeface="Arial"/>
              <a:buBlip>
                <a:blip r:embed="rId4"/>
              </a:buBlip>
              <a:defRPr/>
            </a:pPr>
            <a:endParaRPr lang="sv-SE" sz="2400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76463"/>
            <a:ext cx="5164138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03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ctrTitle"/>
          </p:nvPr>
        </p:nvSpPr>
        <p:spPr>
          <a:xfrm>
            <a:off x="1241425" y="567565"/>
            <a:ext cx="6948488" cy="812800"/>
          </a:xfrm>
        </p:spPr>
        <p:txBody>
          <a:bodyPr/>
          <a:lstStyle/>
          <a:p>
            <a:pPr algn="l" eaLnBrk="1" hangingPunct="1"/>
            <a:r>
              <a:rPr lang="sv-SE" sz="3200" b="1" dirty="0" smtClean="0"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Energikällor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41425" y="1550317"/>
            <a:ext cx="6530975" cy="4398963"/>
          </a:xfrm>
        </p:spPr>
        <p:txBody>
          <a:bodyPr rtlCol="0">
            <a:normAutofit fontScale="92500" lnSpcReduction="10000"/>
          </a:bodyPr>
          <a:lstStyle/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sv-SE" sz="20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Kolhydrater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 Viktigt för att orka träna samt en god återhämtning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endParaRPr lang="sv-SE" sz="2000" dirty="0" smtClean="0">
              <a:latin typeface="Times" pitchFamily="18" charset="0"/>
              <a:cs typeface="Times" pitchFamily="18" charset="0"/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sv-SE" sz="20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Fett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 Viktigt för att hålla energibalans samt viktiga näringsämnen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endParaRPr lang="sv-SE" sz="2000" dirty="0" smtClean="0">
              <a:latin typeface="Times" pitchFamily="18" charset="0"/>
              <a:cs typeface="Times" pitchFamily="18" charset="0"/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sv-SE" sz="20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Protein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 Viktigt för kroppens uppbyggnad samt andra funktioner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endParaRPr lang="sv-SE" sz="2000" dirty="0" smtClean="0">
              <a:latin typeface="Times" pitchFamily="18" charset="0"/>
              <a:cs typeface="Times" pitchFamily="18" charset="0"/>
            </a:endParaRP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sv-SE" sz="2000" b="1" dirty="0" smtClean="0">
                <a:solidFill>
                  <a:schemeClr val="tx1"/>
                </a:solidFill>
                <a:latin typeface="Times" pitchFamily="18" charset="0"/>
                <a:cs typeface="Times" pitchFamily="18" charset="0"/>
              </a:rPr>
              <a:t>Vitaminer, mineraler och antioxidanter 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 Viktigt för att kroppen ska fungera samt hålla sig frisk</a:t>
            </a:r>
          </a:p>
          <a:p>
            <a:pPr algn="l"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None/>
              <a:defRPr/>
            </a:pPr>
            <a:endParaRPr lang="sv-SE" sz="2400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pic>
        <p:nvPicPr>
          <p:cNvPr id="6149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5156200"/>
            <a:ext cx="368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Bildobjekt 8" descr="Bramattex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50838"/>
            <a:ext cx="1562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9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ctrTitle"/>
          </p:nvPr>
        </p:nvSpPr>
        <p:spPr>
          <a:xfrm>
            <a:off x="1241425" y="478427"/>
            <a:ext cx="6948488" cy="812800"/>
          </a:xfrm>
        </p:spPr>
        <p:txBody>
          <a:bodyPr/>
          <a:lstStyle/>
          <a:p>
            <a:pPr algn="l" eaLnBrk="1" hangingPunct="1"/>
            <a:r>
              <a:rPr lang="sv-SE" sz="3200" b="1" dirty="0" smtClean="0"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Före träning</a:t>
            </a:r>
          </a:p>
        </p:txBody>
      </p:sp>
      <p:sp>
        <p:nvSpPr>
          <p:cNvPr id="10" name="Underrubrik 9"/>
          <p:cNvSpPr txBox="1">
            <a:spLocks noGrp="1"/>
          </p:cNvSpPr>
          <p:nvPr>
            <p:ph type="subTitle" idx="1"/>
          </p:nvPr>
        </p:nvSpPr>
        <p:spPr>
          <a:xfrm>
            <a:off x="1259632" y="1992313"/>
            <a:ext cx="3835400" cy="3576637"/>
          </a:xfrm>
        </p:spPr>
        <p:txBody>
          <a:bodyPr wrap="none" rtlCol="0">
            <a:spAutoFit/>
          </a:bodyPr>
          <a:lstStyle/>
          <a:p>
            <a:pPr marL="342900" indent="-342900" algn="l" fontAlgn="auto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Träna inte hungrig!</a:t>
            </a:r>
          </a:p>
          <a:p>
            <a:pPr marL="342900" indent="-342900" algn="l" fontAlgn="auto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endParaRPr lang="sv-SE" sz="2000" dirty="0" smtClean="0">
              <a:latin typeface="Times" pitchFamily="18" charset="0"/>
              <a:cs typeface="Times" pitchFamily="18" charset="0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endParaRPr lang="sv-SE" sz="2000" dirty="0" smtClean="0">
              <a:latin typeface="Times" pitchFamily="18" charset="0"/>
              <a:cs typeface="Times" pitchFamily="18" charset="0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Lagad </a:t>
            </a:r>
            <a:r>
              <a:rPr lang="sv-SE" sz="2000" dirty="0">
                <a:latin typeface="Times" pitchFamily="18" charset="0"/>
                <a:cs typeface="Times" pitchFamily="18" charset="0"/>
              </a:rPr>
              <a:t>mat ca 2-4 timmar innan</a:t>
            </a:r>
          </a:p>
          <a:p>
            <a:pPr marL="342900" indent="-342900" algn="l" fontAlgn="auto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endParaRPr lang="sv-SE" sz="2000" dirty="0" smtClean="0">
              <a:latin typeface="Times" pitchFamily="18" charset="0"/>
              <a:cs typeface="Times" pitchFamily="18" charset="0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endParaRPr lang="sv-SE" sz="2000" dirty="0" smtClean="0">
              <a:latin typeface="Times" pitchFamily="18" charset="0"/>
              <a:cs typeface="Times" pitchFamily="18" charset="0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endParaRPr lang="sv-SE" sz="2000" dirty="0" smtClean="0">
              <a:latin typeface="Times" pitchFamily="18" charset="0"/>
              <a:cs typeface="Times" pitchFamily="18" charset="0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Mellanmål </a:t>
            </a:r>
            <a:r>
              <a:rPr lang="sv-SE" sz="2000" dirty="0">
                <a:latin typeface="Times" pitchFamily="18" charset="0"/>
                <a:cs typeface="Times" pitchFamily="18" charset="0"/>
              </a:rPr>
              <a:t>ca ½-2 timmar innan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sv-SE" dirty="0"/>
          </a:p>
        </p:txBody>
      </p:sp>
      <p:pic>
        <p:nvPicPr>
          <p:cNvPr id="7172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5156200"/>
            <a:ext cx="368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Bildobjekt 8" descr="Bramattex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50838"/>
            <a:ext cx="1562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Bildobjekt 10" descr="bra tallrik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271780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Bildobjekt 14" descr="ägg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4241800"/>
            <a:ext cx="1498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5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1"/>
          <p:cNvSpPr>
            <a:spLocks noGrp="1"/>
          </p:cNvSpPr>
          <p:nvPr>
            <p:ph type="ctrTitle"/>
          </p:nvPr>
        </p:nvSpPr>
        <p:spPr>
          <a:xfrm>
            <a:off x="1241425" y="423836"/>
            <a:ext cx="6948488" cy="812800"/>
          </a:xfrm>
        </p:spPr>
        <p:txBody>
          <a:bodyPr/>
          <a:lstStyle/>
          <a:p>
            <a:pPr algn="l" eaLnBrk="1" hangingPunct="1"/>
            <a:r>
              <a:rPr lang="sv-SE" sz="3200" b="1" dirty="0" smtClean="0"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Under träning</a:t>
            </a:r>
          </a:p>
        </p:txBody>
      </p:sp>
      <p:sp>
        <p:nvSpPr>
          <p:cNvPr id="10" name="Underrubrik 9"/>
          <p:cNvSpPr txBox="1">
            <a:spLocks noGrp="1"/>
          </p:cNvSpPr>
          <p:nvPr>
            <p:ph type="subTitle" idx="1"/>
          </p:nvPr>
        </p:nvSpPr>
        <p:spPr>
          <a:xfrm>
            <a:off x="1331640" y="1832372"/>
            <a:ext cx="4233851" cy="4684359"/>
          </a:xfrm>
        </p:spPr>
        <p:txBody>
          <a:bodyPr wrap="none" rtlCol="0">
            <a:spAutoFit/>
          </a:bodyPr>
          <a:lstStyle/>
          <a:p>
            <a:pPr marL="342900" indent="-342900" algn="l" fontAlgn="auto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Räcker det oftast med vanligt vatten</a:t>
            </a:r>
          </a:p>
          <a:p>
            <a:pPr marL="342900" indent="-342900" algn="l" fontAlgn="auto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endParaRPr lang="sv-SE" sz="2000" dirty="0" smtClean="0">
              <a:latin typeface="Times" pitchFamily="18" charset="0"/>
              <a:cs typeface="Times" pitchFamily="18" charset="0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endParaRPr lang="sv-SE" sz="2000" dirty="0" smtClean="0">
              <a:latin typeface="Times" pitchFamily="18" charset="0"/>
              <a:cs typeface="Times" pitchFamily="18" charset="0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Vatten, drick små mängder ofta</a:t>
            </a:r>
          </a:p>
          <a:p>
            <a:pPr algn="l" fontAlgn="auto">
              <a:spcAft>
                <a:spcPts val="0"/>
              </a:spcAft>
              <a:defRPr/>
            </a:pPr>
            <a:endParaRPr lang="sv-SE" sz="2000" dirty="0" smtClean="0">
              <a:latin typeface="Times" pitchFamily="18" charset="0"/>
              <a:cs typeface="Times" pitchFamily="18" charset="0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None/>
              <a:defRPr/>
            </a:pPr>
            <a:endParaRPr lang="sv-SE" sz="2000" dirty="0" smtClean="0">
              <a:latin typeface="Times" pitchFamily="18" charset="0"/>
              <a:cs typeface="Times" pitchFamily="18" charset="0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Men långa träningspass,  </a:t>
            </a:r>
          </a:p>
          <a:p>
            <a:pPr marL="342900" indent="-342900" algn="l" fontAlgn="auto">
              <a:spcAft>
                <a:spcPts val="0"/>
              </a:spcAft>
              <a:buFont typeface="Arial"/>
              <a:buNone/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kan behöva lite extra energi</a:t>
            </a:r>
          </a:p>
          <a:p>
            <a:pPr marL="342900" indent="-342900" algn="l" fontAlgn="auto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endParaRPr lang="sv-SE" sz="2000" dirty="0" smtClean="0">
              <a:latin typeface="Times" pitchFamily="18" charset="0"/>
              <a:cs typeface="Times" pitchFamily="18" charset="0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endParaRPr lang="sv-SE" sz="2000" dirty="0" smtClean="0">
              <a:latin typeface="Times" pitchFamily="18" charset="0"/>
              <a:cs typeface="Times" pitchFamily="18" charset="0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None/>
              <a:defRPr/>
            </a:pPr>
            <a:endParaRPr lang="sv-SE" sz="2000" dirty="0">
              <a:latin typeface="Times" pitchFamily="18" charset="0"/>
              <a:cs typeface="Times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sv-SE" dirty="0"/>
          </a:p>
        </p:txBody>
      </p:sp>
      <p:pic>
        <p:nvPicPr>
          <p:cNvPr id="8196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5156200"/>
            <a:ext cx="368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Bildobjekt 8" descr="Bramattex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50838"/>
            <a:ext cx="1562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Bildobjekt 10" descr="vatten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2082800"/>
            <a:ext cx="90328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Bildobjekt 12" descr="blåbärssoppa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4291013"/>
            <a:ext cx="8985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9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/>
          <p:cNvSpPr>
            <a:spLocks noGrp="1"/>
          </p:cNvSpPr>
          <p:nvPr>
            <p:ph type="ctrTitle"/>
          </p:nvPr>
        </p:nvSpPr>
        <p:spPr>
          <a:xfrm>
            <a:off x="1241425" y="560314"/>
            <a:ext cx="6948488" cy="812800"/>
          </a:xfrm>
        </p:spPr>
        <p:txBody>
          <a:bodyPr/>
          <a:lstStyle/>
          <a:p>
            <a:pPr algn="l" eaLnBrk="1" hangingPunct="1"/>
            <a:r>
              <a:rPr lang="sv-SE" sz="3200" b="1" dirty="0" smtClean="0"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Efter träning</a:t>
            </a:r>
          </a:p>
        </p:txBody>
      </p:sp>
      <p:sp>
        <p:nvSpPr>
          <p:cNvPr id="10" name="Underrubrik 9"/>
          <p:cNvSpPr txBox="1">
            <a:spLocks noGrp="1"/>
          </p:cNvSpPr>
          <p:nvPr>
            <p:ph type="subTitle" idx="1"/>
          </p:nvPr>
        </p:nvSpPr>
        <p:spPr>
          <a:xfrm>
            <a:off x="1331640" y="1992313"/>
            <a:ext cx="4166525" cy="4315027"/>
          </a:xfrm>
        </p:spPr>
        <p:txBody>
          <a:bodyPr wrap="none" rtlCol="0">
            <a:spAutoFit/>
          </a:bodyPr>
          <a:lstStyle/>
          <a:p>
            <a:pPr marL="342900" indent="-342900" algn="l" fontAlgn="auto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Behöver du äta och dricka </a:t>
            </a:r>
          </a:p>
          <a:p>
            <a:pPr marL="342900" indent="-342900" algn="l" fontAlgn="auto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endParaRPr lang="sv-SE" sz="2000" dirty="0" smtClean="0">
              <a:latin typeface="Times" pitchFamily="18" charset="0"/>
              <a:cs typeface="Times" pitchFamily="18" charset="0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Direkt efter träning, lätt mellanmål.</a:t>
            </a:r>
          </a:p>
          <a:p>
            <a:pPr marL="342900" indent="-342900" algn="l" fontAlgn="auto">
              <a:spcAft>
                <a:spcPts val="0"/>
              </a:spcAft>
              <a:buFont typeface="Arial"/>
              <a:buNone/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Bara för dig som tränar mycket</a:t>
            </a:r>
          </a:p>
          <a:p>
            <a:pPr marL="342900" indent="-342900" algn="l" fontAlgn="auto">
              <a:spcAft>
                <a:spcPts val="0"/>
              </a:spcAft>
              <a:buFont typeface="Arial"/>
              <a:buNone/>
              <a:defRPr/>
            </a:pPr>
            <a:endParaRPr lang="sv-SE" sz="2000" dirty="0" smtClean="0">
              <a:latin typeface="Times" pitchFamily="18" charset="0"/>
              <a:cs typeface="Times" pitchFamily="18" charset="0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endParaRPr lang="sv-SE" sz="2000" dirty="0" smtClean="0">
              <a:latin typeface="Times" pitchFamily="18" charset="0"/>
              <a:cs typeface="Times" pitchFamily="18" charset="0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Inom 1-2 timmar, </a:t>
            </a:r>
          </a:p>
          <a:p>
            <a:pPr marL="342900" indent="-342900" algn="l" fontAlgn="auto">
              <a:spcAft>
                <a:spcPts val="0"/>
              </a:spcAft>
              <a:buFont typeface="Arial"/>
              <a:buNone/>
              <a:defRPr/>
            </a:pPr>
            <a:r>
              <a:rPr lang="sv-SE" sz="2000" dirty="0" smtClean="0">
                <a:latin typeface="Times" pitchFamily="18" charset="0"/>
                <a:cs typeface="Times" pitchFamily="18" charset="0"/>
              </a:rPr>
              <a:t>riktig måltid</a:t>
            </a:r>
          </a:p>
          <a:p>
            <a:pPr marL="342900" indent="-342900" algn="l" fontAlgn="auto">
              <a:spcAft>
                <a:spcPts val="0"/>
              </a:spcAft>
              <a:buFont typeface="Arial"/>
              <a:buBlip>
                <a:blip r:embed="rId2"/>
              </a:buBlip>
              <a:defRPr/>
            </a:pPr>
            <a:endParaRPr lang="sv-SE" sz="2000" dirty="0" smtClean="0">
              <a:latin typeface="Times" pitchFamily="18" charset="0"/>
              <a:cs typeface="Times" pitchFamily="18" charset="0"/>
            </a:endParaRPr>
          </a:p>
          <a:p>
            <a:pPr marL="342900" indent="-342900" algn="l" fontAlgn="auto">
              <a:spcAft>
                <a:spcPts val="0"/>
              </a:spcAft>
              <a:buFont typeface="Arial"/>
              <a:buNone/>
              <a:defRPr/>
            </a:pPr>
            <a:endParaRPr lang="sv-SE" sz="2000" dirty="0">
              <a:latin typeface="Times" pitchFamily="18" charset="0"/>
              <a:cs typeface="Times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sv-SE" dirty="0"/>
          </a:p>
        </p:txBody>
      </p:sp>
      <p:pic>
        <p:nvPicPr>
          <p:cNvPr id="9220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5156200"/>
            <a:ext cx="3683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Bildobjekt 8" descr="Bramattex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350838"/>
            <a:ext cx="15621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Bildobjekt 13" descr="äter återhämtning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006" y="2385938"/>
            <a:ext cx="776287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Bildobjekt 14" descr="lax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63" y="4168775"/>
            <a:ext cx="12588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98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263</TotalTime>
  <Words>273</Words>
  <Application>Microsoft Office PowerPoint</Application>
  <PresentationFormat>Bildspel på skärmen (4:3)</PresentationFormat>
  <Paragraphs>84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Palatino Linotype</vt:lpstr>
      <vt:lpstr>Times</vt:lpstr>
      <vt:lpstr>Anpassad formgivning</vt:lpstr>
      <vt:lpstr>Bra mat för unga idrottare</vt:lpstr>
      <vt:lpstr>PowerPoint-presentation</vt:lpstr>
      <vt:lpstr>PowerPoint-presentation</vt:lpstr>
      <vt:lpstr>Idrottsmatens mål</vt:lpstr>
      <vt:lpstr>Energibalans</vt:lpstr>
      <vt:lpstr>Energikällor</vt:lpstr>
      <vt:lpstr>Före träning</vt:lpstr>
      <vt:lpstr>Under träning</vt:lpstr>
      <vt:lpstr>Efter träning</vt:lpstr>
      <vt:lpstr>Tävlingsdag / Matchdag</vt:lpstr>
      <vt:lpstr>PowerPoint-presentation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Helena Hörman (Sisu Idrottsutbildarna)</dc:creator>
  <cp:lastModifiedBy>Helena Hörman (Sisu Idrottsutbildarna)</cp:lastModifiedBy>
  <cp:revision>43</cp:revision>
  <dcterms:created xsi:type="dcterms:W3CDTF">2013-04-24T12:33:00Z</dcterms:created>
  <dcterms:modified xsi:type="dcterms:W3CDTF">2015-04-13T14:46:49Z</dcterms:modified>
</cp:coreProperties>
</file>