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7" r:id="rId6"/>
    <p:sldId id="258" r:id="rId7"/>
    <p:sldId id="278" r:id="rId8"/>
    <p:sldId id="269" r:id="rId9"/>
    <p:sldId id="271" r:id="rId10"/>
    <p:sldId id="274" r:id="rId11"/>
    <p:sldId id="276" r:id="rId12"/>
    <p:sldId id="279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8251" autoAdjust="0"/>
  </p:normalViewPr>
  <p:slideViewPr>
    <p:cSldViewPr snapToGrid="0">
      <p:cViewPr varScale="1">
        <p:scale>
          <a:sx n="89" d="100"/>
          <a:sy n="89" d="100"/>
        </p:scale>
        <p:origin x="14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9965F-18BD-4FAC-B83D-5D29614AD0F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874D8-FE6D-4786-92D7-C3BA23282F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00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Presentera</a:t>
            </a:r>
            <a:r>
              <a:rPr lang="sv-SE" baseline="0" dirty="0"/>
              <a:t> ämnet kort! Hur vi kan tänka för att undvika och förebygga skador.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74D8-FE6D-4786-92D7-C3BA23282F9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693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Träningen bryter ner och för att få en kompensation krävs</a:t>
            </a:r>
            <a:r>
              <a:rPr lang="sv-SE" baseline="0" dirty="0"/>
              <a:t> rätt kostintag samt en god sömn. En för hög belastning, träningsmängd i förhållande till sömn och kostintag gör att kroppen inte hinner återhämta sig och risken för skador ökar.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639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Tillräcklig</a:t>
            </a:r>
            <a:r>
              <a:rPr lang="sv-SE" baseline="0" dirty="0"/>
              <a:t>t energi- och näringsintag samt sömn gör att kroppen kan återhämta sig och bygga sig starkare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869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Låt ungdomarna diskutera i smågrupper</a:t>
            </a:r>
            <a:br>
              <a:rPr lang="sv-SE" dirty="0"/>
            </a:br>
            <a:r>
              <a:rPr lang="sv-SE" dirty="0"/>
              <a:t>Viktiga punkter: Kostintag i förhållande till träning, både före och efter. Tillräcklig sömn. Skapa goda sömnvanor. Prestationstriangeln, skapa en balans mellan träningsbelastning</a:t>
            </a:r>
            <a:r>
              <a:rPr lang="sv-SE" baseline="0" dirty="0"/>
              <a:t> -energiintag - sömn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58523-B591-4F85-9C9D-12DFA19B736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82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Traumatiska skador ger ofta akut smärta och kraftig svullnad. Viktigt</a:t>
            </a:r>
            <a:r>
              <a:rPr lang="sv-SE" baseline="0" dirty="0"/>
              <a:t> med snabbt omhändertagande. </a:t>
            </a:r>
          </a:p>
          <a:p>
            <a:r>
              <a:rPr lang="sv-SE" baseline="0" dirty="0"/>
              <a:t>Överbelastning är ofta något som smyger sig på. Drabbar oftast muskel-/ </a:t>
            </a:r>
            <a:r>
              <a:rPr lang="sv-SE" baseline="0" dirty="0" err="1"/>
              <a:t>senkomplexet</a:t>
            </a:r>
            <a:r>
              <a:rPr lang="sv-SE" baseline="0" dirty="0"/>
              <a:t> men även slemsäckar, ledkapslar, nerver samt skelett.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74D8-FE6D-4786-92D7-C3BA23282F9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49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RICE; tryck är den viktigaste delen för att minska svullnad och blödning. Ju snabbare desto bättre är regeln,</a:t>
            </a:r>
            <a:r>
              <a:rPr lang="sv-SE" baseline="0" dirty="0"/>
              <a:t> använd en </a:t>
            </a:r>
            <a:r>
              <a:rPr lang="sv-SE" baseline="0" dirty="0" err="1"/>
              <a:t>dauerbinda</a:t>
            </a:r>
            <a:r>
              <a:rPr lang="sv-SE" baseline="0" dirty="0"/>
              <a:t>. Hårt tryck 20-30 min för att sedan släppa lite på trycket</a:t>
            </a:r>
            <a:r>
              <a:rPr lang="sv-SE" dirty="0"/>
              <a:t>. </a:t>
            </a:r>
          </a:p>
          <a:p>
            <a:r>
              <a:rPr lang="sv-SE" dirty="0"/>
              <a:t>Försök att vända skadeperioden till en möjlighet att utveckla</a:t>
            </a:r>
            <a:r>
              <a:rPr lang="sv-SE" baseline="0" dirty="0"/>
              <a:t> andra kvalitéer t ex vid en knäskada kan man passa på att bygga upp överkroppen</a:t>
            </a:r>
          </a:p>
          <a:p>
            <a:r>
              <a:rPr lang="sv-SE" baseline="0" dirty="0"/>
              <a:t>Alternativ träning kan vara bassängträning, motionscykel osv.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74D8-FE6D-4786-92D7-C3BA23282F9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19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Grundläggande faktorer för att förebygga skador är att genomföra träningen utifrån bästa möjliga förutsättningar. </a:t>
            </a:r>
          </a:p>
          <a:p>
            <a:r>
              <a:rPr lang="sv-SE" dirty="0"/>
              <a:t>En genomtänkt uppvärmning</a:t>
            </a:r>
            <a:r>
              <a:rPr lang="sv-SE" baseline="0" dirty="0"/>
              <a:t> för att förberedda kroppen för kommande belastning .  En avslutande nedvarvning för att påskynda återhämtningen tillsammans med ett fullgott energiintag samt en god nattsömn. </a:t>
            </a:r>
          </a:p>
          <a:p>
            <a:r>
              <a:rPr lang="sv-SE" baseline="0" dirty="0"/>
              <a:t>Som 14 åring behöver man ca 9 timmars nattsömn!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74D8-FE6D-4786-92D7-C3BA23282F9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267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Allsidig träning = </a:t>
            </a:r>
            <a:r>
              <a:rPr lang="sv-SE" b="0" dirty="0"/>
              <a:t>viktigt att träna alla förmågor och kvalitéer för att skapa bästa</a:t>
            </a:r>
            <a:r>
              <a:rPr lang="sv-SE" b="0" baseline="0" dirty="0"/>
              <a:t> förutsättningar för ett fortsatt idrottande.  </a:t>
            </a:r>
          </a:p>
          <a:p>
            <a:r>
              <a:rPr lang="sv-SE" b="1" dirty="0"/>
              <a:t>Träna symmetriskt = </a:t>
            </a:r>
            <a:r>
              <a:rPr lang="sv-SE" b="0" dirty="0"/>
              <a:t>Att både träna </a:t>
            </a:r>
            <a:r>
              <a:rPr lang="sv-SE" dirty="0"/>
              <a:t>höger och vänster sida ger bättre stabilitet och styrka.</a:t>
            </a:r>
            <a:r>
              <a:rPr lang="sv-SE" baseline="0" dirty="0"/>
              <a:t> En balanserat tränad kropp skapar bättre </a:t>
            </a:r>
            <a:r>
              <a:rPr lang="sv-SE" dirty="0"/>
              <a:t>fysiska förutsättningar och mi</a:t>
            </a:r>
            <a:r>
              <a:rPr lang="sv-SE" baseline="0" dirty="0"/>
              <a:t>nskar risken för skador.</a:t>
            </a:r>
            <a:r>
              <a:rPr lang="sv-SE" dirty="0"/>
              <a:t> </a:t>
            </a:r>
          </a:p>
          <a:p>
            <a:r>
              <a:rPr lang="sv-SE" b="1" dirty="0"/>
              <a:t>Rörlighetsträning = </a:t>
            </a:r>
            <a:r>
              <a:rPr lang="sv-SE" b="0" dirty="0"/>
              <a:t>En</a:t>
            </a:r>
            <a:r>
              <a:rPr lang="sv-SE" b="0" baseline="0" dirty="0"/>
              <a:t> muskel med bibehållen rörlighet minskar risken för överbelastning och skador genom att muskeln får en bättre funktion i </a:t>
            </a:r>
            <a:r>
              <a:rPr lang="sv-SE" b="0" baseline="0" dirty="0" err="1"/>
              <a:t>ytterlägen</a:t>
            </a:r>
            <a:r>
              <a:rPr lang="sv-SE" b="0" baseline="0" dirty="0"/>
              <a:t>. God rörlighet ger också en ökad styrka och bättre koordination.</a:t>
            </a:r>
            <a:endParaRPr lang="sv-SE" b="0" dirty="0"/>
          </a:p>
          <a:p>
            <a:r>
              <a:rPr lang="sv-SE" b="1" dirty="0"/>
              <a:t>Viktigt att inte överbelasta = </a:t>
            </a:r>
            <a:r>
              <a:rPr lang="sv-SE" b="0" dirty="0"/>
              <a:t>Var observant på den totala träningsvolymen, kan t ex vara lätt att träna </a:t>
            </a:r>
            <a:r>
              <a:rPr lang="sv-SE" b="0" baseline="0" dirty="0"/>
              <a:t>för mkt om man håller på med fler idrotter samtidigt. </a:t>
            </a:r>
            <a:endParaRPr lang="sv-SE" b="0" dirty="0"/>
          </a:p>
          <a:p>
            <a:r>
              <a:rPr lang="sv-SE" b="1" dirty="0"/>
              <a:t>Träna inte när du är sjuk eller har ont = </a:t>
            </a:r>
            <a:r>
              <a:rPr lang="sv-SE" dirty="0"/>
              <a:t>Viktigt att vara lyhörd och lyssna på kroppen, att träna vi halsont kan i värsta fall leda till en hjärtmuskel</a:t>
            </a:r>
            <a:r>
              <a:rPr lang="sv-SE" baseline="0" dirty="0"/>
              <a:t>inflammation, </a:t>
            </a:r>
            <a:r>
              <a:rPr lang="sv-SE" dirty="0"/>
              <a:t>ge andra</a:t>
            </a:r>
            <a:r>
              <a:rPr lang="sv-SE" baseline="0" dirty="0"/>
              <a:t> träningsuppgifter vid småskador.</a:t>
            </a:r>
            <a:endParaRPr lang="sv-SE" b="1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74D8-FE6D-4786-92D7-C3BA23282F9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14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1" dirty="0"/>
              <a:t>Diskutera i smågrupper.</a:t>
            </a:r>
            <a:r>
              <a:rPr lang="sv-SE" b="1" baseline="0" dirty="0"/>
              <a:t> Lärdomar från genomgången, vad känns viktigast, nästa steg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B874D8-FE6D-4786-92D7-C3BA23282F9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89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2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6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7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55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482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6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756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61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70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8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D4978-AC5F-4630-BDB9-7008ABAD34DA}" type="datetimeFigureOut">
              <a:rPr lang="sv-SE" smtClean="0"/>
              <a:t>2018-11-14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6B0F-330F-4605-860C-0AAB513436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ildresultat för training youngste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07"/>
          <a:stretch/>
        </p:blipFill>
        <p:spPr bwMode="auto">
          <a:xfrm>
            <a:off x="3482108" y="1819564"/>
            <a:ext cx="8520941" cy="4216168"/>
          </a:xfrm>
          <a:prstGeom prst="rect">
            <a:avLst/>
          </a:prstGeom>
          <a:noFill/>
          <a:effectLst>
            <a:softEdge rad="254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 rot="21149839">
            <a:off x="453069" y="-1519174"/>
            <a:ext cx="4753367" cy="10357255"/>
          </a:xfrm>
          <a:prstGeom prst="rect">
            <a:avLst/>
          </a:prstGeom>
          <a:solidFill>
            <a:srgbClr val="005B9C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77359" y="-1503397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347035" y="-1614410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199697" y="2150519"/>
            <a:ext cx="4719144" cy="14117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sv-SE" sz="5600" dirty="0">
                <a:solidFill>
                  <a:schemeClr val="bg1">
                    <a:lumMod val="40000"/>
                    <a:lumOff val="60000"/>
                  </a:schemeClr>
                </a:solidFill>
                <a:latin typeface="Bern Sans CT" pitchFamily="50" charset="0"/>
                <a:cs typeface="Bern Sans CT Regular"/>
              </a:rPr>
              <a:t>Skadeförebyggande träning</a:t>
            </a:r>
          </a:p>
          <a:p>
            <a:pPr algn="l">
              <a:lnSpc>
                <a:spcPct val="80000"/>
              </a:lnSpc>
            </a:pPr>
            <a:r>
              <a:rPr lang="sv-SE" sz="4300" dirty="0">
                <a:solidFill>
                  <a:schemeClr val="bg1">
                    <a:lumMod val="40000"/>
                    <a:lumOff val="60000"/>
                  </a:schemeClr>
                </a:solidFill>
                <a:latin typeface="Bern Sans CT" pitchFamily="50" charset="0"/>
                <a:cs typeface="Bern Sans CT Regular"/>
              </a:rPr>
              <a:t> 14 år</a:t>
            </a:r>
          </a:p>
        </p:txBody>
      </p:sp>
      <p:pic>
        <p:nvPicPr>
          <p:cNvPr id="8" name="Picture 15">
            <a:extLst>
              <a:ext uri="{FF2B5EF4-FFF2-40B4-BE49-F238E27FC236}">
                <a16:creationId xmlns:a16="http://schemas.microsoft.com/office/drawing/2014/main" id="{D343CB18-D056-44CD-AD0D-4EB45136C2B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B72E6646-1EBC-4B49-B245-6DEBC325A6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1661" y="5871278"/>
            <a:ext cx="845895" cy="84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2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096" y="260249"/>
            <a:ext cx="7974912" cy="5802954"/>
          </a:xfrm>
          <a:prstGeom prst="rect">
            <a:avLst/>
          </a:prstGeom>
        </p:spPr>
      </p:pic>
      <p:pic>
        <p:nvPicPr>
          <p:cNvPr id="14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3811007" y="2270234"/>
            <a:ext cx="6259275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chemeClr val="tx1"/>
                </a:solidFill>
              </a:rPr>
              <a:t>------------------------------------------------------------------------------------</a:t>
            </a:r>
          </a:p>
        </p:txBody>
      </p:sp>
      <p:cxnSp>
        <p:nvCxnSpPr>
          <p:cNvPr id="7" name="Rak pil 6"/>
          <p:cNvCxnSpPr/>
          <p:nvPr/>
        </p:nvCxnSpPr>
        <p:spPr>
          <a:xfrm flipH="1">
            <a:off x="6277535" y="2408677"/>
            <a:ext cx="1146407" cy="12395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7423942" y="2251021"/>
            <a:ext cx="2034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Dålig återhämtning </a:t>
            </a:r>
          </a:p>
        </p:txBody>
      </p:sp>
      <p:sp>
        <p:nvSpPr>
          <p:cNvPr id="13" name="Frihandsfigur 12"/>
          <p:cNvSpPr/>
          <p:nvPr/>
        </p:nvSpPr>
        <p:spPr>
          <a:xfrm>
            <a:off x="3962400" y="3352800"/>
            <a:ext cx="3398992" cy="783229"/>
          </a:xfrm>
          <a:custGeom>
            <a:avLst/>
            <a:gdLst>
              <a:gd name="connsiteX0" fmla="*/ 0 w 3398992"/>
              <a:gd name="connsiteY0" fmla="*/ 0 h 783229"/>
              <a:gd name="connsiteX1" fmla="*/ 346841 w 3398992"/>
              <a:gd name="connsiteY1" fmla="*/ 557048 h 783229"/>
              <a:gd name="connsiteX2" fmla="*/ 1072055 w 3398992"/>
              <a:gd name="connsiteY2" fmla="*/ 777765 h 783229"/>
              <a:gd name="connsiteX3" fmla="*/ 2207172 w 3398992"/>
              <a:gd name="connsiteY3" fmla="*/ 357351 h 783229"/>
              <a:gd name="connsiteX4" fmla="*/ 3216166 w 3398992"/>
              <a:gd name="connsiteY4" fmla="*/ 346841 h 783229"/>
              <a:gd name="connsiteX5" fmla="*/ 3394841 w 3398992"/>
              <a:gd name="connsiteY5" fmla="*/ 357351 h 78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8992" h="783229">
                <a:moveTo>
                  <a:pt x="0" y="0"/>
                </a:moveTo>
                <a:cubicBezTo>
                  <a:pt x="84082" y="213710"/>
                  <a:pt x="168165" y="427421"/>
                  <a:pt x="346841" y="557048"/>
                </a:cubicBezTo>
                <a:cubicBezTo>
                  <a:pt x="525517" y="686675"/>
                  <a:pt x="762000" y="811048"/>
                  <a:pt x="1072055" y="777765"/>
                </a:cubicBezTo>
                <a:cubicBezTo>
                  <a:pt x="1382110" y="744482"/>
                  <a:pt x="1849820" y="429172"/>
                  <a:pt x="2207172" y="357351"/>
                </a:cubicBezTo>
                <a:cubicBezTo>
                  <a:pt x="2564524" y="285530"/>
                  <a:pt x="3018221" y="346841"/>
                  <a:pt x="3216166" y="346841"/>
                </a:cubicBezTo>
                <a:cubicBezTo>
                  <a:pt x="3414111" y="346841"/>
                  <a:pt x="3404476" y="352096"/>
                  <a:pt x="3394841" y="357351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408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4096" y="260249"/>
            <a:ext cx="7974912" cy="5802954"/>
          </a:xfrm>
          <a:prstGeom prst="rect">
            <a:avLst/>
          </a:prstGeom>
        </p:spPr>
      </p:pic>
      <p:cxnSp>
        <p:nvCxnSpPr>
          <p:cNvPr id="7" name="Rak pil 6"/>
          <p:cNvCxnSpPr/>
          <p:nvPr/>
        </p:nvCxnSpPr>
        <p:spPr>
          <a:xfrm flipH="1">
            <a:off x="7482142" y="1594399"/>
            <a:ext cx="1146407" cy="12395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ruta 9"/>
          <p:cNvSpPr txBox="1"/>
          <p:nvPr/>
        </p:nvSpPr>
        <p:spPr>
          <a:xfrm>
            <a:off x="8628549" y="1409733"/>
            <a:ext cx="1930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Bra återhämtning  </a:t>
            </a:r>
          </a:p>
        </p:txBody>
      </p:sp>
      <p:pic>
        <p:nvPicPr>
          <p:cNvPr id="11" name="Picture 15">
            <a:extLst>
              <a:ext uri="{FF2B5EF4-FFF2-40B4-BE49-F238E27FC236}">
                <a16:creationId xmlns:a16="http://schemas.microsoft.com/office/drawing/2014/main" id="{DBCCDA85-4782-4E25-A471-497684238F1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2" name="Picture 14">
            <a:extLst>
              <a:ext uri="{FF2B5EF4-FFF2-40B4-BE49-F238E27FC236}">
                <a16:creationId xmlns:a16="http://schemas.microsoft.com/office/drawing/2014/main" id="{95BE90AE-6962-4D15-8BE2-5A7AB3FDAC6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2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Diskutera</a:t>
            </a:r>
          </a:p>
        </p:txBody>
      </p:sp>
      <p:sp>
        <p:nvSpPr>
          <p:cNvPr id="12" name="Rektangel 11"/>
          <p:cNvSpPr/>
          <p:nvPr/>
        </p:nvSpPr>
        <p:spPr>
          <a:xfrm>
            <a:off x="1250730" y="1551489"/>
            <a:ext cx="100058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Hur kan vi göra för en bättre återhämtning</a:t>
            </a:r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 </a:t>
            </a:r>
          </a:p>
          <a:p>
            <a:endParaRPr lang="sv-SE" sz="2800" dirty="0"/>
          </a:p>
        </p:txBody>
      </p:sp>
      <p:pic>
        <p:nvPicPr>
          <p:cNvPr id="10" name="Picture 15">
            <a:extLst>
              <a:ext uri="{FF2B5EF4-FFF2-40B4-BE49-F238E27FC236}">
                <a16:creationId xmlns:a16="http://schemas.microsoft.com/office/drawing/2014/main" id="{288DDDED-B032-4F51-977F-5B1E59EE49E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3" name="Picture 14">
            <a:extLst>
              <a:ext uri="{FF2B5EF4-FFF2-40B4-BE49-F238E27FC236}">
                <a16:creationId xmlns:a16="http://schemas.microsoft.com/office/drawing/2014/main" id="{C093947B-B082-4199-80F7-2391E938389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4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Hur uppstår skador?</a:t>
            </a:r>
            <a:br>
              <a:rPr lang="sv-SE" dirty="0"/>
            </a:b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250730" y="1551489"/>
            <a:ext cx="100058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Trauma</a:t>
            </a:r>
          </a:p>
          <a:p>
            <a:r>
              <a:rPr lang="sv-SE" sz="2800" dirty="0"/>
              <a:t>Externa faktorer. T ex vid yttre våld t ex tackling, vridbelastningar och tvära vändningar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Överbelastning</a:t>
            </a:r>
          </a:p>
          <a:p>
            <a:r>
              <a:rPr lang="sv-SE" sz="2800" dirty="0"/>
              <a:t>Hög-, monoton- och/eller för tidig belastning</a:t>
            </a:r>
          </a:p>
          <a:p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b="1" dirty="0"/>
              <a:t>Knä- och fotledsskador </a:t>
            </a:r>
            <a:r>
              <a:rPr lang="sv-SE" sz="2800" dirty="0"/>
              <a:t>står för huvuddelen av alla skador</a:t>
            </a:r>
          </a:p>
          <a:p>
            <a:endParaRPr lang="sv-SE" sz="2800" dirty="0"/>
          </a:p>
          <a:p>
            <a:r>
              <a:rPr lang="sv-SE" sz="2800" dirty="0"/>
              <a:t> </a:t>
            </a:r>
          </a:p>
          <a:p>
            <a:endParaRPr lang="sv-SE" sz="2800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9426AF5A-DC2E-4E1D-87B4-C7D3CBF9FF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9133E20E-EFF1-4CEC-9B7B-5387570B5D5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06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64931" y="-63185"/>
            <a:ext cx="10515600" cy="1325563"/>
          </a:xfrm>
        </p:spPr>
        <p:txBody>
          <a:bodyPr/>
          <a:lstStyle/>
          <a:p>
            <a:pPr algn="ctr"/>
            <a:r>
              <a:rPr lang="sv-SE" dirty="0"/>
              <a:t>Generell behandling vid skada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61404" y="141289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400" b="1" dirty="0"/>
              <a:t>Akut omhändertagande</a:t>
            </a:r>
            <a:br>
              <a:rPr lang="sv-SE" sz="2400" dirty="0"/>
            </a:br>
            <a:r>
              <a:rPr lang="sv-SE" sz="2400" dirty="0"/>
              <a:t>R.I.C.E </a:t>
            </a:r>
          </a:p>
          <a:p>
            <a:pPr marL="0" indent="0">
              <a:buNone/>
            </a:pPr>
            <a:r>
              <a:rPr lang="sv-SE" sz="2400" b="1" dirty="0"/>
              <a:t>R</a:t>
            </a:r>
            <a:r>
              <a:rPr lang="sv-SE" sz="2400" dirty="0"/>
              <a:t>est (Vila)</a:t>
            </a:r>
          </a:p>
          <a:p>
            <a:pPr marL="0" indent="0">
              <a:buNone/>
            </a:pPr>
            <a:r>
              <a:rPr lang="sv-SE" sz="2400" b="1" dirty="0" err="1"/>
              <a:t>I</a:t>
            </a:r>
            <a:r>
              <a:rPr lang="sv-SE" sz="2400" dirty="0" err="1"/>
              <a:t>ce</a:t>
            </a:r>
            <a:r>
              <a:rPr lang="sv-SE" sz="2400" dirty="0"/>
              <a:t> (Kyla)</a:t>
            </a:r>
          </a:p>
          <a:p>
            <a:pPr marL="0" indent="0">
              <a:buNone/>
            </a:pPr>
            <a:r>
              <a:rPr lang="sv-SE" sz="2400" b="1" dirty="0" err="1"/>
              <a:t>C</a:t>
            </a:r>
            <a:r>
              <a:rPr lang="sv-SE" sz="2400" dirty="0" err="1"/>
              <a:t>ompression</a:t>
            </a:r>
            <a:r>
              <a:rPr lang="sv-SE" sz="2400" dirty="0"/>
              <a:t> (Kompression)</a:t>
            </a:r>
          </a:p>
          <a:p>
            <a:pPr marL="0" indent="0">
              <a:buNone/>
            </a:pPr>
            <a:r>
              <a:rPr lang="sv-SE" sz="2400" b="1" dirty="0"/>
              <a:t>E</a:t>
            </a:r>
            <a:r>
              <a:rPr lang="sv-SE" sz="2400" dirty="0"/>
              <a:t>levation (Högläge)</a:t>
            </a:r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Rehabilitering av skada</a:t>
            </a:r>
          </a:p>
          <a:p>
            <a:pPr marL="0" indent="0">
              <a:buNone/>
            </a:pPr>
            <a:r>
              <a:rPr lang="sv-SE" sz="2400" dirty="0"/>
              <a:t>Alternativ träning</a:t>
            </a:r>
          </a:p>
          <a:p>
            <a:pPr marL="0" indent="0">
              <a:buNone/>
            </a:pPr>
            <a:r>
              <a:rPr lang="sv-SE" sz="2400" dirty="0"/>
              <a:t>Balans- och styrketräning</a:t>
            </a:r>
          </a:p>
          <a:p>
            <a:pPr marL="0" indent="0">
              <a:buNone/>
            </a:pPr>
            <a:r>
              <a:rPr lang="sv-SE" sz="2400" dirty="0"/>
              <a:t>Viktigt att inte återgå till ordinarie träning för tidigt</a:t>
            </a:r>
          </a:p>
          <a:p>
            <a:pPr marL="0" indent="0">
              <a:buNone/>
            </a:pPr>
            <a:endParaRPr lang="sv-SE" sz="2400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490" y="1852524"/>
            <a:ext cx="3200400" cy="153352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4186B706-92D4-47EE-8394-45EF42D28E0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64430D87-8D4A-41E8-8477-9F67A0B6B50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8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109" y="1313764"/>
            <a:ext cx="5342901" cy="235870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Förebygga skador</a:t>
            </a:r>
            <a:br>
              <a:rPr lang="sv-SE" dirty="0"/>
            </a:br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231" y="1422603"/>
            <a:ext cx="5123823" cy="2085889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1040" y="3742446"/>
            <a:ext cx="4390230" cy="2683956"/>
          </a:xfrm>
          <a:prstGeom prst="rect">
            <a:avLst/>
          </a:prstGeom>
        </p:spPr>
      </p:pic>
      <p:sp>
        <p:nvSpPr>
          <p:cNvPr id="12" name="Ellips 11"/>
          <p:cNvSpPr/>
          <p:nvPr/>
        </p:nvSpPr>
        <p:spPr>
          <a:xfrm>
            <a:off x="2130199" y="963312"/>
            <a:ext cx="1870841" cy="1074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7986662" y="956042"/>
            <a:ext cx="1870841" cy="1074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6302806" y="5475071"/>
            <a:ext cx="1870841" cy="10741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textruta 14"/>
          <p:cNvSpPr txBox="1"/>
          <p:nvPr/>
        </p:nvSpPr>
        <p:spPr>
          <a:xfrm>
            <a:off x="1767562" y="94084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1.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6024001" y="5326337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3.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7600408" y="940846"/>
            <a:ext cx="458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2.</a:t>
            </a:r>
          </a:p>
        </p:txBody>
      </p:sp>
      <p:pic>
        <p:nvPicPr>
          <p:cNvPr id="18" name="Picture 15">
            <a:extLst>
              <a:ext uri="{FF2B5EF4-FFF2-40B4-BE49-F238E27FC236}">
                <a16:creationId xmlns:a16="http://schemas.microsoft.com/office/drawing/2014/main" id="{5C822536-F325-419C-A7EC-D9BA97174BA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9" name="Picture 14">
            <a:extLst>
              <a:ext uri="{FF2B5EF4-FFF2-40B4-BE49-F238E27FC236}">
                <a16:creationId xmlns:a16="http://schemas.microsoft.com/office/drawing/2014/main" id="{B1F15E47-CD52-4090-8EB1-6A2505FE27C1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3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Förebygga skador</a:t>
            </a:r>
            <a:br>
              <a:rPr lang="sv-SE" dirty="0"/>
            </a:br>
            <a:endParaRPr lang="sv-SE" dirty="0"/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Allsidig träning</a:t>
            </a:r>
          </a:p>
          <a:p>
            <a:r>
              <a:rPr lang="sv-SE" b="1" dirty="0"/>
              <a:t>Träna symmetriskt </a:t>
            </a:r>
          </a:p>
          <a:p>
            <a:r>
              <a:rPr lang="sv-SE" b="1" dirty="0"/>
              <a:t>Rörlighetsträning</a:t>
            </a:r>
          </a:p>
          <a:p>
            <a:r>
              <a:rPr lang="sv-SE" b="1" dirty="0"/>
              <a:t>Viktigt att inte överbelasta </a:t>
            </a:r>
          </a:p>
          <a:p>
            <a:r>
              <a:rPr lang="sv-SE" b="1" dirty="0"/>
              <a:t>Träna inte när du är sjuk </a:t>
            </a:r>
          </a:p>
          <a:p>
            <a:r>
              <a:rPr lang="sv-SE" b="1" dirty="0"/>
              <a:t>Säg till tränaren om du har ont eller har någon skada</a:t>
            </a:r>
          </a:p>
          <a:p>
            <a:endParaRPr lang="sv-SE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BAC1E40A-5514-43A6-910D-3EF5D3CB2EF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FBDE3D41-60F6-49F3-A350-A403597B868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Diskutera</a:t>
            </a:r>
          </a:p>
        </p:txBody>
      </p:sp>
      <p:sp>
        <p:nvSpPr>
          <p:cNvPr id="6" name="Rektangel 5"/>
          <p:cNvSpPr>
            <a:spLocks noChangeAspect="1"/>
          </p:cNvSpPr>
          <p:nvPr/>
        </p:nvSpPr>
        <p:spPr>
          <a:xfrm rot="21149839">
            <a:off x="407672" y="-1459864"/>
            <a:ext cx="69672" cy="10353420"/>
          </a:xfrm>
          <a:prstGeom prst="rect">
            <a:avLst/>
          </a:prstGeom>
          <a:solidFill>
            <a:srgbClr val="FAC828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 rot="21149839">
            <a:off x="-416722" y="-1348851"/>
            <a:ext cx="833444" cy="10357255"/>
          </a:xfrm>
          <a:prstGeom prst="rect">
            <a:avLst/>
          </a:prstGeom>
          <a:solidFill>
            <a:srgbClr val="005B9C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Platshållare för innehåll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/>
              <a:t>Vad tar vi med oss?</a:t>
            </a:r>
          </a:p>
          <a:p>
            <a:r>
              <a:rPr lang="sv-SE" b="1" dirty="0"/>
              <a:t>Hur går vi vidare?</a:t>
            </a:r>
            <a:endParaRPr lang="sv-SE" dirty="0"/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E7A775E8-F09B-4825-AC92-59485B9D227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54" y="5928932"/>
            <a:ext cx="1276350" cy="644525"/>
          </a:xfrm>
          <a:prstGeom prst="rect">
            <a:avLst/>
          </a:prstGeom>
        </p:spPr>
      </p:pic>
      <p:pic>
        <p:nvPicPr>
          <p:cNvPr id="10" name="Picture 14">
            <a:extLst>
              <a:ext uri="{FF2B5EF4-FFF2-40B4-BE49-F238E27FC236}">
                <a16:creationId xmlns:a16="http://schemas.microsoft.com/office/drawing/2014/main" id="{334DBF1A-5832-4EA6-894B-B8E1C39F726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6569" y="5849557"/>
            <a:ext cx="8667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3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600A9E2824C44BBD08C455BE0CBFC9" ma:contentTypeVersion="10" ma:contentTypeDescription="Skapa ett nytt dokument." ma:contentTypeScope="" ma:versionID="bcc9b656eb517094c52ce8621954e910">
  <xsd:schema xmlns:xsd="http://www.w3.org/2001/XMLSchema" xmlns:xs="http://www.w3.org/2001/XMLSchema" xmlns:p="http://schemas.microsoft.com/office/2006/metadata/properties" xmlns:ns2="29897d89-7987-4e5a-9500-ad70803f94e3" xmlns:ns3="26fdf2fc-e934-472e-9a20-1f239de656b7" targetNamespace="http://schemas.microsoft.com/office/2006/metadata/properties" ma:root="true" ma:fieldsID="2f4f73fa278a403bc5326f90fa79886e" ns2:_="" ns3:_="">
    <xsd:import namespace="29897d89-7987-4e5a-9500-ad70803f94e3"/>
    <xsd:import namespace="26fdf2fc-e934-472e-9a20-1f239de656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97d89-7987-4e5a-9500-ad70803f94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df2fc-e934-472e-9a20-1f239de656b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CCF3A4-36FA-41B2-9F0F-F718A96B00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434902-9F07-4026-A446-8F4287F95326}"/>
</file>

<file path=customXml/itemProps3.xml><?xml version="1.0" encoding="utf-8"?>
<ds:datastoreItem xmlns:ds="http://schemas.openxmlformats.org/officeDocument/2006/customXml" ds:itemID="{56FD7AC2-F9D2-462D-B14A-AF49BA13DAE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13325</TotalTime>
  <Words>530</Words>
  <Application>Microsoft Office PowerPoint</Application>
  <PresentationFormat>Bredbild</PresentationFormat>
  <Paragraphs>71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Bern Sans CT</vt:lpstr>
      <vt:lpstr>Bern Sans CT Regular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Diskutera</vt:lpstr>
      <vt:lpstr>Hur uppstår skador? </vt:lpstr>
      <vt:lpstr>Generell behandling vid skada</vt:lpstr>
      <vt:lpstr>Förebygga skador </vt:lpstr>
      <vt:lpstr>Förebygga skador </vt:lpstr>
      <vt:lpstr>Diskutera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Gren</dc:creator>
  <cp:lastModifiedBy>Johan Gren</cp:lastModifiedBy>
  <cp:revision>75</cp:revision>
  <dcterms:created xsi:type="dcterms:W3CDTF">2017-04-28T07:41:23Z</dcterms:created>
  <dcterms:modified xsi:type="dcterms:W3CDTF">2018-11-14T13:32:26Z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0x0101000E600A9E2824C44BBD08C455BE0CBFC9</vt:lpwstr>
  </property>
</Properties>
</file>